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8" r:id="rId1"/>
    <p:sldMasterId id="2147483658" r:id="rId2"/>
    <p:sldMasterId id="2147483676" r:id="rId3"/>
  </p:sldMasterIdLst>
  <p:notesMasterIdLst>
    <p:notesMasterId r:id="rId76"/>
  </p:notesMasterIdLst>
  <p:handoutMasterIdLst>
    <p:handoutMasterId r:id="rId77"/>
  </p:handoutMasterIdLst>
  <p:sldIdLst>
    <p:sldId id="307" r:id="rId4"/>
    <p:sldId id="319" r:id="rId5"/>
    <p:sldId id="323" r:id="rId6"/>
    <p:sldId id="331" r:id="rId7"/>
    <p:sldId id="324" r:id="rId8"/>
    <p:sldId id="332" r:id="rId9"/>
    <p:sldId id="333" r:id="rId10"/>
    <p:sldId id="335" r:id="rId11"/>
    <p:sldId id="334" r:id="rId12"/>
    <p:sldId id="325" r:id="rId13"/>
    <p:sldId id="326" r:id="rId14"/>
    <p:sldId id="336" r:id="rId15"/>
    <p:sldId id="337" r:id="rId16"/>
    <p:sldId id="338" r:id="rId17"/>
    <p:sldId id="339" r:id="rId18"/>
    <p:sldId id="340" r:id="rId19"/>
    <p:sldId id="341" r:id="rId20"/>
    <p:sldId id="342" r:id="rId21"/>
    <p:sldId id="343" r:id="rId22"/>
    <p:sldId id="375" r:id="rId23"/>
    <p:sldId id="376" r:id="rId24"/>
    <p:sldId id="377" r:id="rId25"/>
    <p:sldId id="378" r:id="rId26"/>
    <p:sldId id="379" r:id="rId27"/>
    <p:sldId id="380" r:id="rId28"/>
    <p:sldId id="381" r:id="rId29"/>
    <p:sldId id="382" r:id="rId30"/>
    <p:sldId id="383" r:id="rId31"/>
    <p:sldId id="384" r:id="rId32"/>
    <p:sldId id="385" r:id="rId33"/>
    <p:sldId id="373" r:id="rId34"/>
    <p:sldId id="368" r:id="rId35"/>
    <p:sldId id="327" r:id="rId36"/>
    <p:sldId id="374" r:id="rId37"/>
    <p:sldId id="355" r:id="rId38"/>
    <p:sldId id="344" r:id="rId39"/>
    <p:sldId id="345" r:id="rId40"/>
    <p:sldId id="346" r:id="rId41"/>
    <p:sldId id="347" r:id="rId42"/>
    <p:sldId id="348" r:id="rId43"/>
    <p:sldId id="349" r:id="rId44"/>
    <p:sldId id="350" r:id="rId45"/>
    <p:sldId id="351" r:id="rId46"/>
    <p:sldId id="352" r:id="rId47"/>
    <p:sldId id="353" r:id="rId48"/>
    <p:sldId id="357" r:id="rId49"/>
    <p:sldId id="358" r:id="rId50"/>
    <p:sldId id="359" r:id="rId51"/>
    <p:sldId id="360" r:id="rId52"/>
    <p:sldId id="361" r:id="rId53"/>
    <p:sldId id="362" r:id="rId54"/>
    <p:sldId id="363" r:id="rId55"/>
    <p:sldId id="364" r:id="rId56"/>
    <p:sldId id="365" r:id="rId57"/>
    <p:sldId id="366" r:id="rId58"/>
    <p:sldId id="367" r:id="rId59"/>
    <p:sldId id="356" r:id="rId60"/>
    <p:sldId id="329" r:id="rId61"/>
    <p:sldId id="369" r:id="rId62"/>
    <p:sldId id="370" r:id="rId63"/>
    <p:sldId id="330" r:id="rId64"/>
    <p:sldId id="396" r:id="rId65"/>
    <p:sldId id="386" r:id="rId66"/>
    <p:sldId id="387" r:id="rId67"/>
    <p:sldId id="388" r:id="rId68"/>
    <p:sldId id="389" r:id="rId69"/>
    <p:sldId id="390" r:id="rId70"/>
    <p:sldId id="391" r:id="rId71"/>
    <p:sldId id="392" r:id="rId72"/>
    <p:sldId id="393" r:id="rId73"/>
    <p:sldId id="394" r:id="rId74"/>
    <p:sldId id="395" r:id="rId7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ey, Jacqueline" initials="JK" lastIdx="3" clrIdx="0"/>
  <p:cmAuthor id="1" name="Fitzgerald, Kristen" initials="KF" lastIdx="5"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1F497D"/>
    <a:srgbClr val="000000"/>
    <a:srgbClr val="CEDEE0"/>
    <a:srgbClr val="8B8B8B"/>
    <a:srgbClr val="9EB3B6"/>
    <a:srgbClr val="F0EA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77" autoAdjust="0"/>
    <p:restoredTop sz="81259" autoAdjust="0"/>
  </p:normalViewPr>
  <p:slideViewPr>
    <p:cSldViewPr snapToGrid="0" snapToObjects="1">
      <p:cViewPr>
        <p:scale>
          <a:sx n="70" d="100"/>
          <a:sy n="70" d="100"/>
        </p:scale>
        <p:origin x="-384" y="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ADBECA-0622-4E1D-BA75-ABC59938DCD7}" type="doc">
      <dgm:prSet loTypeId="urn:microsoft.com/office/officeart/2005/8/layout/hProcess11" loCatId="process" qsTypeId="urn:microsoft.com/office/officeart/2005/8/quickstyle/simple1" qsCatId="simple" csTypeId="urn:microsoft.com/office/officeart/2005/8/colors/accent1_2" csCatId="accent1" phldr="1"/>
      <dgm:spPr/>
    </dgm:pt>
    <dgm:pt modelId="{A2ED4363-1AE7-4CEB-9D73-0853B7B0AD3D}">
      <dgm:prSet phldrT="[Text]" custT="1"/>
      <dgm:spPr/>
      <dgm:t>
        <a:bodyPr/>
        <a:lstStyle/>
        <a:p>
          <a:r>
            <a:rPr lang="en-US" sz="1200" b="0" dirty="0" smtClean="0">
              <a:solidFill>
                <a:srgbClr val="7F7F7F"/>
              </a:solidFill>
              <a:latin typeface="Arial" pitchFamily="34" charset="0"/>
              <a:cs typeface="Arial" pitchFamily="34" charset="0"/>
            </a:rPr>
            <a:t>Intent to Submit Content (09/14/12)</a:t>
          </a:r>
          <a:endParaRPr lang="en-US" sz="1200" b="0" dirty="0">
            <a:solidFill>
              <a:srgbClr val="7F7F7F"/>
            </a:solidFill>
            <a:latin typeface="Arial" pitchFamily="34" charset="0"/>
            <a:cs typeface="Arial" pitchFamily="34" charset="0"/>
          </a:endParaRPr>
        </a:p>
      </dgm:t>
    </dgm:pt>
    <dgm:pt modelId="{D622089C-DEAB-4F9C-8FE8-A3D4427EA945}" type="parTrans" cxnId="{3E7E2331-40DA-46AA-A6DF-25570C632B29}">
      <dgm:prSet/>
      <dgm:spPr/>
      <dgm:t>
        <a:bodyPr/>
        <a:lstStyle/>
        <a:p>
          <a:endParaRPr lang="en-US" sz="1200">
            <a:solidFill>
              <a:srgbClr val="7F7F7F"/>
            </a:solidFill>
          </a:endParaRPr>
        </a:p>
      </dgm:t>
    </dgm:pt>
    <dgm:pt modelId="{914DFDCC-D276-46C7-8AF2-FC3585402F66}" type="sibTrans" cxnId="{3E7E2331-40DA-46AA-A6DF-25570C632B29}">
      <dgm:prSet/>
      <dgm:spPr/>
      <dgm:t>
        <a:bodyPr/>
        <a:lstStyle/>
        <a:p>
          <a:endParaRPr lang="en-US" sz="1200">
            <a:solidFill>
              <a:srgbClr val="7F7F7F"/>
            </a:solidFill>
          </a:endParaRPr>
        </a:p>
      </dgm:t>
    </dgm:pt>
    <dgm:pt modelId="{599DD85E-32C8-446B-BC3B-1F8A43731682}">
      <dgm:prSet phldrT="[Text]" custT="1"/>
      <dgm:spPr/>
      <dgm:t>
        <a:bodyPr/>
        <a:lstStyle/>
        <a:p>
          <a:r>
            <a:rPr lang="en-US" sz="1200" b="0" dirty="0" smtClean="0">
              <a:solidFill>
                <a:srgbClr val="7F7F7F"/>
              </a:solidFill>
              <a:latin typeface="Arial" pitchFamily="34" charset="0"/>
              <a:cs typeface="Arial" pitchFamily="34" charset="0"/>
            </a:rPr>
            <a:t>Emerging Domain Roundtable (TBD)</a:t>
          </a:r>
          <a:endParaRPr lang="en-US" sz="1200" b="0" dirty="0">
            <a:solidFill>
              <a:srgbClr val="7F7F7F"/>
            </a:solidFill>
            <a:latin typeface="Arial" pitchFamily="34" charset="0"/>
            <a:cs typeface="Arial" pitchFamily="34" charset="0"/>
          </a:endParaRPr>
        </a:p>
      </dgm:t>
    </dgm:pt>
    <dgm:pt modelId="{2E091266-6D67-47B2-857E-F9597C8FB7A8}" type="parTrans" cxnId="{78FD44DC-72C1-4D89-99A8-C5E3F7BEFC9B}">
      <dgm:prSet/>
      <dgm:spPr/>
      <dgm:t>
        <a:bodyPr/>
        <a:lstStyle/>
        <a:p>
          <a:endParaRPr lang="en-US" sz="1200">
            <a:solidFill>
              <a:srgbClr val="7F7F7F"/>
            </a:solidFill>
          </a:endParaRPr>
        </a:p>
      </dgm:t>
    </dgm:pt>
    <dgm:pt modelId="{93E5AB40-F9E9-4698-96F6-719BF921D596}" type="sibTrans" cxnId="{78FD44DC-72C1-4D89-99A8-C5E3F7BEFC9B}">
      <dgm:prSet/>
      <dgm:spPr/>
      <dgm:t>
        <a:bodyPr/>
        <a:lstStyle/>
        <a:p>
          <a:endParaRPr lang="en-US" sz="1200">
            <a:solidFill>
              <a:srgbClr val="7F7F7F"/>
            </a:solidFill>
          </a:endParaRPr>
        </a:p>
      </dgm:t>
    </dgm:pt>
    <dgm:pt modelId="{44082D6A-7A67-47B1-9B57-4A522150069D}">
      <dgm:prSet phldrT="[Text]" custT="1"/>
      <dgm:spPr/>
      <dgm:t>
        <a:bodyPr/>
        <a:lstStyle/>
        <a:p>
          <a:r>
            <a:rPr lang="en-US" sz="1200" b="0" dirty="0" smtClean="0">
              <a:solidFill>
                <a:srgbClr val="7F7F7F"/>
              </a:solidFill>
              <a:latin typeface="Arial" pitchFamily="34" charset="0"/>
              <a:cs typeface="Arial" pitchFamily="34" charset="0"/>
            </a:rPr>
            <a:t>NIEM 3.0 Kick-off (08/29/12)</a:t>
          </a:r>
          <a:endParaRPr lang="en-US" sz="1200" b="0" dirty="0">
            <a:solidFill>
              <a:srgbClr val="7F7F7F"/>
            </a:solidFill>
            <a:latin typeface="Arial" pitchFamily="34" charset="0"/>
            <a:cs typeface="Arial" pitchFamily="34" charset="0"/>
          </a:endParaRPr>
        </a:p>
      </dgm:t>
    </dgm:pt>
    <dgm:pt modelId="{2F0C1A58-7770-4400-B59A-A35E99C0D899}" type="parTrans" cxnId="{76E889DD-6ACB-43A4-8224-D8B52DA5183D}">
      <dgm:prSet/>
      <dgm:spPr/>
      <dgm:t>
        <a:bodyPr/>
        <a:lstStyle/>
        <a:p>
          <a:endParaRPr lang="en-US" sz="1200">
            <a:solidFill>
              <a:srgbClr val="7F7F7F"/>
            </a:solidFill>
          </a:endParaRPr>
        </a:p>
      </dgm:t>
    </dgm:pt>
    <dgm:pt modelId="{44D7F44B-B7A3-4D20-912E-C8F2E9B96ECB}" type="sibTrans" cxnId="{76E889DD-6ACB-43A4-8224-D8B52DA5183D}">
      <dgm:prSet/>
      <dgm:spPr/>
      <dgm:t>
        <a:bodyPr/>
        <a:lstStyle/>
        <a:p>
          <a:endParaRPr lang="en-US" sz="1200">
            <a:solidFill>
              <a:srgbClr val="7F7F7F"/>
            </a:solidFill>
          </a:endParaRPr>
        </a:p>
      </dgm:t>
    </dgm:pt>
    <dgm:pt modelId="{9C0814AA-AA6D-479F-8C49-B24C715BFEB2}">
      <dgm:prSet phldrT="[Text]" custT="1"/>
      <dgm:spPr/>
      <dgm:t>
        <a:bodyPr/>
        <a:lstStyle/>
        <a:p>
          <a:r>
            <a:rPr lang="en-US" sz="1200" b="0" dirty="0" smtClean="0">
              <a:solidFill>
                <a:srgbClr val="7F7F7F"/>
              </a:solidFill>
              <a:latin typeface="Arial" pitchFamily="34" charset="0"/>
              <a:cs typeface="Arial" pitchFamily="34" charset="0"/>
            </a:rPr>
            <a:t>Deadline for Code List Updates (11/1512)</a:t>
          </a:r>
          <a:endParaRPr lang="en-US" sz="1200" b="0" dirty="0">
            <a:solidFill>
              <a:srgbClr val="7F7F7F"/>
            </a:solidFill>
            <a:latin typeface="Arial" pitchFamily="34" charset="0"/>
            <a:cs typeface="Arial" pitchFamily="34" charset="0"/>
          </a:endParaRPr>
        </a:p>
      </dgm:t>
    </dgm:pt>
    <dgm:pt modelId="{2D116B6A-FE9D-429C-ACCC-1C7F733D12B1}" type="parTrans" cxnId="{6C185952-0E1B-4A53-BF96-1E401F598B94}">
      <dgm:prSet/>
      <dgm:spPr/>
      <dgm:t>
        <a:bodyPr/>
        <a:lstStyle/>
        <a:p>
          <a:endParaRPr lang="en-US" sz="1200">
            <a:solidFill>
              <a:srgbClr val="7F7F7F"/>
            </a:solidFill>
          </a:endParaRPr>
        </a:p>
      </dgm:t>
    </dgm:pt>
    <dgm:pt modelId="{E71B7483-1564-4820-88B3-162A26866E89}" type="sibTrans" cxnId="{6C185952-0E1B-4A53-BF96-1E401F598B94}">
      <dgm:prSet/>
      <dgm:spPr/>
      <dgm:t>
        <a:bodyPr/>
        <a:lstStyle/>
        <a:p>
          <a:endParaRPr lang="en-US" sz="1200">
            <a:solidFill>
              <a:srgbClr val="7F7F7F"/>
            </a:solidFill>
          </a:endParaRPr>
        </a:p>
      </dgm:t>
    </dgm:pt>
    <dgm:pt modelId="{B2418D56-ECDB-4061-861A-D35191CB6804}">
      <dgm:prSet phldrT="[Text]" custT="1"/>
      <dgm:spPr/>
      <dgm:t>
        <a:bodyPr/>
        <a:lstStyle/>
        <a:p>
          <a:r>
            <a:rPr lang="en-US" sz="1200" b="0" dirty="0" smtClean="0">
              <a:solidFill>
                <a:srgbClr val="7F7F7F"/>
              </a:solidFill>
              <a:latin typeface="Arial" pitchFamily="34" charset="0"/>
              <a:cs typeface="Arial" pitchFamily="34" charset="0"/>
            </a:rPr>
            <a:t>90 Day Timeline Elapses (11/30/12)</a:t>
          </a:r>
          <a:endParaRPr lang="en-US" sz="1200" b="0" dirty="0">
            <a:solidFill>
              <a:srgbClr val="7F7F7F"/>
            </a:solidFill>
            <a:latin typeface="Arial" pitchFamily="34" charset="0"/>
            <a:cs typeface="Arial" pitchFamily="34" charset="0"/>
          </a:endParaRPr>
        </a:p>
      </dgm:t>
    </dgm:pt>
    <dgm:pt modelId="{0B1BB620-EC75-467C-B42D-DA404AE5ACFA}" type="parTrans" cxnId="{91C93900-78CB-432C-9BB5-DFE4477C1F94}">
      <dgm:prSet/>
      <dgm:spPr/>
      <dgm:t>
        <a:bodyPr/>
        <a:lstStyle/>
        <a:p>
          <a:endParaRPr lang="en-US" sz="1200">
            <a:solidFill>
              <a:srgbClr val="7F7F7F"/>
            </a:solidFill>
          </a:endParaRPr>
        </a:p>
      </dgm:t>
    </dgm:pt>
    <dgm:pt modelId="{CC5BD5F2-5E46-4C18-AB91-300DBA39073F}" type="sibTrans" cxnId="{91C93900-78CB-432C-9BB5-DFE4477C1F94}">
      <dgm:prSet/>
      <dgm:spPr/>
      <dgm:t>
        <a:bodyPr/>
        <a:lstStyle/>
        <a:p>
          <a:endParaRPr lang="en-US" sz="1200">
            <a:solidFill>
              <a:srgbClr val="7F7F7F"/>
            </a:solidFill>
          </a:endParaRPr>
        </a:p>
      </dgm:t>
    </dgm:pt>
    <dgm:pt modelId="{1375E1BF-F94D-43C1-81EE-26A917828D65}">
      <dgm:prSet phldrT="[Text]" custT="1"/>
      <dgm:spPr/>
      <dgm:t>
        <a:bodyPr/>
        <a:lstStyle/>
        <a:p>
          <a:r>
            <a:rPr lang="en-US" sz="1200" b="0" dirty="0" smtClean="0">
              <a:solidFill>
                <a:srgbClr val="7F7F7F"/>
              </a:solidFill>
              <a:latin typeface="Arial" pitchFamily="34" charset="0"/>
              <a:cs typeface="Arial" pitchFamily="34" charset="0"/>
            </a:rPr>
            <a:t>Harmonization Workshop (09/18/12)</a:t>
          </a:r>
          <a:endParaRPr lang="en-US" sz="1200" b="0" dirty="0">
            <a:solidFill>
              <a:srgbClr val="7F7F7F"/>
            </a:solidFill>
            <a:latin typeface="Arial" pitchFamily="34" charset="0"/>
            <a:cs typeface="Arial" pitchFamily="34" charset="0"/>
          </a:endParaRPr>
        </a:p>
      </dgm:t>
    </dgm:pt>
    <dgm:pt modelId="{EC06F6D2-C754-4F93-A9E0-2B07BAF0A4FA}" type="parTrans" cxnId="{7D5F3042-5D21-485D-AD96-10CCD00B010F}">
      <dgm:prSet/>
      <dgm:spPr/>
      <dgm:t>
        <a:bodyPr/>
        <a:lstStyle/>
        <a:p>
          <a:endParaRPr lang="en-US" sz="1200">
            <a:solidFill>
              <a:srgbClr val="7F7F7F"/>
            </a:solidFill>
          </a:endParaRPr>
        </a:p>
      </dgm:t>
    </dgm:pt>
    <dgm:pt modelId="{BEA8EA6C-8F75-4F59-AE5E-51513781373E}" type="sibTrans" cxnId="{7D5F3042-5D21-485D-AD96-10CCD00B010F}">
      <dgm:prSet/>
      <dgm:spPr/>
      <dgm:t>
        <a:bodyPr/>
        <a:lstStyle/>
        <a:p>
          <a:endParaRPr lang="en-US" sz="1200">
            <a:solidFill>
              <a:srgbClr val="7F7F7F"/>
            </a:solidFill>
          </a:endParaRPr>
        </a:p>
      </dgm:t>
    </dgm:pt>
    <dgm:pt modelId="{9E5517DB-94D8-477F-82A2-4AE9D43FD69F}" type="pres">
      <dgm:prSet presAssocID="{7FADBECA-0622-4E1D-BA75-ABC59938DCD7}" presName="Name0" presStyleCnt="0">
        <dgm:presLayoutVars>
          <dgm:dir/>
          <dgm:resizeHandles val="exact"/>
        </dgm:presLayoutVars>
      </dgm:prSet>
      <dgm:spPr/>
    </dgm:pt>
    <dgm:pt modelId="{465721FB-C76A-4BD4-BB9A-20A884A9DD32}" type="pres">
      <dgm:prSet presAssocID="{7FADBECA-0622-4E1D-BA75-ABC59938DCD7}" presName="arrow" presStyleLbl="bgShp" presStyleIdx="0" presStyleCnt="1" custScaleY="129740" custLinFactNeighborY="2306"/>
      <dgm:spPr>
        <a:solidFill>
          <a:srgbClr val="1F497D"/>
        </a:solidFill>
      </dgm:spPr>
    </dgm:pt>
    <dgm:pt modelId="{BB4450DF-F1D8-4813-98C7-AF3AEB553F1C}" type="pres">
      <dgm:prSet presAssocID="{7FADBECA-0622-4E1D-BA75-ABC59938DCD7}" presName="points" presStyleCnt="0"/>
      <dgm:spPr/>
    </dgm:pt>
    <dgm:pt modelId="{294EB510-EAB5-47C4-B619-516A05BB21DB}" type="pres">
      <dgm:prSet presAssocID="{44082D6A-7A67-47B1-9B57-4A522150069D}" presName="compositeA" presStyleCnt="0"/>
      <dgm:spPr/>
    </dgm:pt>
    <dgm:pt modelId="{640D9168-DC39-48BF-8485-CF793653A509}" type="pres">
      <dgm:prSet presAssocID="{44082D6A-7A67-47B1-9B57-4A522150069D}" presName="textA" presStyleLbl="revTx" presStyleIdx="0" presStyleCnt="6" custScaleX="118944">
        <dgm:presLayoutVars>
          <dgm:bulletEnabled val="1"/>
        </dgm:presLayoutVars>
      </dgm:prSet>
      <dgm:spPr/>
      <dgm:t>
        <a:bodyPr/>
        <a:lstStyle/>
        <a:p>
          <a:endParaRPr lang="en-US"/>
        </a:p>
      </dgm:t>
    </dgm:pt>
    <dgm:pt modelId="{5A4B2A37-99C4-4EB6-80C0-4C05472F87B9}" type="pres">
      <dgm:prSet presAssocID="{44082D6A-7A67-47B1-9B57-4A522150069D}" presName="circleA" presStyleLbl="node1" presStyleIdx="0" presStyleCnt="6"/>
      <dgm:spPr/>
    </dgm:pt>
    <dgm:pt modelId="{903B4C59-360E-4097-9100-B785A98DEDBC}" type="pres">
      <dgm:prSet presAssocID="{44082D6A-7A67-47B1-9B57-4A522150069D}" presName="spaceA" presStyleCnt="0"/>
      <dgm:spPr/>
    </dgm:pt>
    <dgm:pt modelId="{FCFB7F7A-7102-4647-ADEB-A9FF13665E20}" type="pres">
      <dgm:prSet presAssocID="{44D7F44B-B7A3-4D20-912E-C8F2E9B96ECB}" presName="space" presStyleCnt="0"/>
      <dgm:spPr/>
    </dgm:pt>
    <dgm:pt modelId="{E3646D9A-1935-457A-A62A-55630A47C9B3}" type="pres">
      <dgm:prSet presAssocID="{A2ED4363-1AE7-4CEB-9D73-0853B7B0AD3D}" presName="compositeB" presStyleCnt="0"/>
      <dgm:spPr/>
    </dgm:pt>
    <dgm:pt modelId="{0E40AA10-89D2-4346-B7FE-46F5B18A42FD}" type="pres">
      <dgm:prSet presAssocID="{A2ED4363-1AE7-4CEB-9D73-0853B7B0AD3D}" presName="textB" presStyleLbl="revTx" presStyleIdx="1" presStyleCnt="6" custScaleX="94168">
        <dgm:presLayoutVars>
          <dgm:bulletEnabled val="1"/>
        </dgm:presLayoutVars>
      </dgm:prSet>
      <dgm:spPr/>
      <dgm:t>
        <a:bodyPr/>
        <a:lstStyle/>
        <a:p>
          <a:endParaRPr lang="en-US"/>
        </a:p>
      </dgm:t>
    </dgm:pt>
    <dgm:pt modelId="{EA026D95-16E3-4BD9-9AE6-2C01CB53B010}" type="pres">
      <dgm:prSet presAssocID="{A2ED4363-1AE7-4CEB-9D73-0853B7B0AD3D}" presName="circleB" presStyleLbl="node1" presStyleIdx="1" presStyleCnt="6"/>
      <dgm:spPr>
        <a:pattFill prst="wdUpDiag">
          <a:fgClr>
            <a:srgbClr val="0070C0"/>
          </a:fgClr>
          <a:bgClr>
            <a:schemeClr val="bg1"/>
          </a:bgClr>
        </a:pattFill>
      </dgm:spPr>
    </dgm:pt>
    <dgm:pt modelId="{4983AC5B-FF4D-471A-A9FE-36CD733A22E9}" type="pres">
      <dgm:prSet presAssocID="{A2ED4363-1AE7-4CEB-9D73-0853B7B0AD3D}" presName="spaceB" presStyleCnt="0"/>
      <dgm:spPr/>
    </dgm:pt>
    <dgm:pt modelId="{B77F6EDA-D975-47EA-9B8B-B0D3784D4399}" type="pres">
      <dgm:prSet presAssocID="{914DFDCC-D276-46C7-8AF2-FC3585402F66}" presName="space" presStyleCnt="0"/>
      <dgm:spPr/>
    </dgm:pt>
    <dgm:pt modelId="{3113CBDF-458E-49B9-8086-A571E178EAF5}" type="pres">
      <dgm:prSet presAssocID="{1375E1BF-F94D-43C1-81EE-26A917828D65}" presName="compositeA" presStyleCnt="0"/>
      <dgm:spPr/>
    </dgm:pt>
    <dgm:pt modelId="{B5E2DD61-8C10-4085-A12F-FCF3BA1BD307}" type="pres">
      <dgm:prSet presAssocID="{1375E1BF-F94D-43C1-81EE-26A917828D65}" presName="textA" presStyleLbl="revTx" presStyleIdx="2" presStyleCnt="6" custScaleX="133420">
        <dgm:presLayoutVars>
          <dgm:bulletEnabled val="1"/>
        </dgm:presLayoutVars>
      </dgm:prSet>
      <dgm:spPr/>
      <dgm:t>
        <a:bodyPr/>
        <a:lstStyle/>
        <a:p>
          <a:endParaRPr lang="en-US"/>
        </a:p>
      </dgm:t>
    </dgm:pt>
    <dgm:pt modelId="{7F10ED30-57D3-4D5D-9BFD-0A868156480F}" type="pres">
      <dgm:prSet presAssocID="{1375E1BF-F94D-43C1-81EE-26A917828D65}" presName="circleA" presStyleLbl="node1" presStyleIdx="2" presStyleCnt="6"/>
      <dgm:spPr>
        <a:pattFill prst="wdUpDiag">
          <a:fgClr>
            <a:schemeClr val="accent1">
              <a:hueOff val="0"/>
              <a:satOff val="0"/>
              <a:lumOff val="0"/>
            </a:schemeClr>
          </a:fgClr>
          <a:bgClr>
            <a:schemeClr val="bg1"/>
          </a:bgClr>
        </a:pattFill>
      </dgm:spPr>
    </dgm:pt>
    <dgm:pt modelId="{6ECF2AFE-02C9-49E7-9A25-F3D4B2D8E6F8}" type="pres">
      <dgm:prSet presAssocID="{1375E1BF-F94D-43C1-81EE-26A917828D65}" presName="spaceA" presStyleCnt="0"/>
      <dgm:spPr/>
    </dgm:pt>
    <dgm:pt modelId="{C06B9E63-E3BC-4E3D-B830-2729CD4874DD}" type="pres">
      <dgm:prSet presAssocID="{BEA8EA6C-8F75-4F59-AE5E-51513781373E}" presName="space" presStyleCnt="0"/>
      <dgm:spPr/>
    </dgm:pt>
    <dgm:pt modelId="{679991B9-09FE-4A7C-96D2-0C545AAB9AB1}" type="pres">
      <dgm:prSet presAssocID="{599DD85E-32C8-446B-BC3B-1F8A43731682}" presName="compositeB" presStyleCnt="0"/>
      <dgm:spPr/>
    </dgm:pt>
    <dgm:pt modelId="{A3CEC3E2-D52A-45AD-82A6-5FE2E30D887E}" type="pres">
      <dgm:prSet presAssocID="{599DD85E-32C8-446B-BC3B-1F8A43731682}" presName="textB" presStyleLbl="revTx" presStyleIdx="3" presStyleCnt="6">
        <dgm:presLayoutVars>
          <dgm:bulletEnabled val="1"/>
        </dgm:presLayoutVars>
      </dgm:prSet>
      <dgm:spPr/>
      <dgm:t>
        <a:bodyPr/>
        <a:lstStyle/>
        <a:p>
          <a:endParaRPr lang="en-US"/>
        </a:p>
      </dgm:t>
    </dgm:pt>
    <dgm:pt modelId="{5C867E59-C389-49AE-B6CB-8130E2710350}" type="pres">
      <dgm:prSet presAssocID="{599DD85E-32C8-446B-BC3B-1F8A43731682}" presName="circleB" presStyleLbl="node1" presStyleIdx="3" presStyleCnt="6"/>
      <dgm:spPr>
        <a:pattFill prst="wdUpDiag">
          <a:fgClr>
            <a:schemeClr val="accent1">
              <a:hueOff val="0"/>
              <a:satOff val="0"/>
              <a:lumOff val="0"/>
            </a:schemeClr>
          </a:fgClr>
          <a:bgClr>
            <a:schemeClr val="bg1"/>
          </a:bgClr>
        </a:pattFill>
      </dgm:spPr>
    </dgm:pt>
    <dgm:pt modelId="{3ADFC80D-FC65-4E8F-B108-CCC43B0198F0}" type="pres">
      <dgm:prSet presAssocID="{599DD85E-32C8-446B-BC3B-1F8A43731682}" presName="spaceB" presStyleCnt="0"/>
      <dgm:spPr/>
    </dgm:pt>
    <dgm:pt modelId="{9C0A83D8-C39A-4542-BCEB-C9EAB557CAF4}" type="pres">
      <dgm:prSet presAssocID="{93E5AB40-F9E9-4698-96F6-719BF921D596}" presName="space" presStyleCnt="0"/>
      <dgm:spPr/>
    </dgm:pt>
    <dgm:pt modelId="{A4A990EE-97A8-43A5-90E2-A2FE6D6E9A83}" type="pres">
      <dgm:prSet presAssocID="{9C0814AA-AA6D-479F-8C49-B24C715BFEB2}" presName="compositeA" presStyleCnt="0"/>
      <dgm:spPr/>
    </dgm:pt>
    <dgm:pt modelId="{E6E1C428-1C2F-4669-8C42-B8C0965CB52E}" type="pres">
      <dgm:prSet presAssocID="{9C0814AA-AA6D-479F-8C49-B24C715BFEB2}" presName="textA" presStyleLbl="revTx" presStyleIdx="4" presStyleCnt="6" custScaleX="136701">
        <dgm:presLayoutVars>
          <dgm:bulletEnabled val="1"/>
        </dgm:presLayoutVars>
      </dgm:prSet>
      <dgm:spPr/>
      <dgm:t>
        <a:bodyPr/>
        <a:lstStyle/>
        <a:p>
          <a:endParaRPr lang="en-US"/>
        </a:p>
      </dgm:t>
    </dgm:pt>
    <dgm:pt modelId="{6829D590-D486-40D7-9042-7A6F154F4DB7}" type="pres">
      <dgm:prSet presAssocID="{9C0814AA-AA6D-479F-8C49-B24C715BFEB2}" presName="circleA" presStyleLbl="node1" presStyleIdx="4" presStyleCnt="6"/>
      <dgm:spPr>
        <a:solidFill>
          <a:schemeClr val="bg1"/>
        </a:solidFill>
      </dgm:spPr>
    </dgm:pt>
    <dgm:pt modelId="{7307180A-F898-468D-8443-80A407E29828}" type="pres">
      <dgm:prSet presAssocID="{9C0814AA-AA6D-479F-8C49-B24C715BFEB2}" presName="spaceA" presStyleCnt="0"/>
      <dgm:spPr/>
    </dgm:pt>
    <dgm:pt modelId="{0CD3A4B5-D4E5-4504-BD79-25D6E42C031F}" type="pres">
      <dgm:prSet presAssocID="{E71B7483-1564-4820-88B3-162A26866E89}" presName="space" presStyleCnt="0"/>
      <dgm:spPr/>
    </dgm:pt>
    <dgm:pt modelId="{DFC20DF2-30AA-458B-87E3-D1BD30BBECB0}" type="pres">
      <dgm:prSet presAssocID="{B2418D56-ECDB-4061-861A-D35191CB6804}" presName="compositeB" presStyleCnt="0"/>
      <dgm:spPr/>
    </dgm:pt>
    <dgm:pt modelId="{FEDB19C9-7741-4C76-9074-A42360A7976F}" type="pres">
      <dgm:prSet presAssocID="{B2418D56-ECDB-4061-861A-D35191CB6804}" presName="textB" presStyleLbl="revTx" presStyleIdx="5" presStyleCnt="6">
        <dgm:presLayoutVars>
          <dgm:bulletEnabled val="1"/>
        </dgm:presLayoutVars>
      </dgm:prSet>
      <dgm:spPr/>
      <dgm:t>
        <a:bodyPr/>
        <a:lstStyle/>
        <a:p>
          <a:endParaRPr lang="en-US"/>
        </a:p>
      </dgm:t>
    </dgm:pt>
    <dgm:pt modelId="{6E636631-B6CA-4FAA-A1D9-E1655207CD1F}" type="pres">
      <dgm:prSet presAssocID="{B2418D56-ECDB-4061-861A-D35191CB6804}" presName="circleB" presStyleLbl="node1" presStyleIdx="5" presStyleCnt="6"/>
      <dgm:spPr>
        <a:solidFill>
          <a:schemeClr val="bg1"/>
        </a:solidFill>
      </dgm:spPr>
    </dgm:pt>
    <dgm:pt modelId="{45A4B7B3-0471-488A-ACFD-79367D416FBB}" type="pres">
      <dgm:prSet presAssocID="{B2418D56-ECDB-4061-861A-D35191CB6804}" presName="spaceB" presStyleCnt="0"/>
      <dgm:spPr/>
    </dgm:pt>
  </dgm:ptLst>
  <dgm:cxnLst>
    <dgm:cxn modelId="{8B4FC0BF-0988-44B7-A6C0-5271A38B965F}" type="presOf" srcId="{9C0814AA-AA6D-479F-8C49-B24C715BFEB2}" destId="{E6E1C428-1C2F-4669-8C42-B8C0965CB52E}" srcOrd="0" destOrd="0" presId="urn:microsoft.com/office/officeart/2005/8/layout/hProcess11"/>
    <dgm:cxn modelId="{E74EBB95-07CB-43DC-B37A-69A565F2ED31}" type="presOf" srcId="{7FADBECA-0622-4E1D-BA75-ABC59938DCD7}" destId="{9E5517DB-94D8-477F-82A2-4AE9D43FD69F}" srcOrd="0" destOrd="0" presId="urn:microsoft.com/office/officeart/2005/8/layout/hProcess11"/>
    <dgm:cxn modelId="{91C93900-78CB-432C-9BB5-DFE4477C1F94}" srcId="{7FADBECA-0622-4E1D-BA75-ABC59938DCD7}" destId="{B2418D56-ECDB-4061-861A-D35191CB6804}" srcOrd="5" destOrd="0" parTransId="{0B1BB620-EC75-467C-B42D-DA404AE5ACFA}" sibTransId="{CC5BD5F2-5E46-4C18-AB91-300DBA39073F}"/>
    <dgm:cxn modelId="{21EB78AC-7F48-4E2A-ACF1-138AD750C981}" type="presOf" srcId="{B2418D56-ECDB-4061-861A-D35191CB6804}" destId="{FEDB19C9-7741-4C76-9074-A42360A7976F}" srcOrd="0" destOrd="0" presId="urn:microsoft.com/office/officeart/2005/8/layout/hProcess11"/>
    <dgm:cxn modelId="{78FD44DC-72C1-4D89-99A8-C5E3F7BEFC9B}" srcId="{7FADBECA-0622-4E1D-BA75-ABC59938DCD7}" destId="{599DD85E-32C8-446B-BC3B-1F8A43731682}" srcOrd="3" destOrd="0" parTransId="{2E091266-6D67-47B2-857E-F9597C8FB7A8}" sibTransId="{93E5AB40-F9E9-4698-96F6-719BF921D596}"/>
    <dgm:cxn modelId="{C0EB90A6-97A0-45EC-B969-881E1BB98DD9}" type="presOf" srcId="{44082D6A-7A67-47B1-9B57-4A522150069D}" destId="{640D9168-DC39-48BF-8485-CF793653A509}" srcOrd="0" destOrd="0" presId="urn:microsoft.com/office/officeart/2005/8/layout/hProcess11"/>
    <dgm:cxn modelId="{516E91A9-3AC2-4D71-9029-39FC9F9F96D5}" type="presOf" srcId="{1375E1BF-F94D-43C1-81EE-26A917828D65}" destId="{B5E2DD61-8C10-4085-A12F-FCF3BA1BD307}" srcOrd="0" destOrd="0" presId="urn:microsoft.com/office/officeart/2005/8/layout/hProcess11"/>
    <dgm:cxn modelId="{76E889DD-6ACB-43A4-8224-D8B52DA5183D}" srcId="{7FADBECA-0622-4E1D-BA75-ABC59938DCD7}" destId="{44082D6A-7A67-47B1-9B57-4A522150069D}" srcOrd="0" destOrd="0" parTransId="{2F0C1A58-7770-4400-B59A-A35E99C0D899}" sibTransId="{44D7F44B-B7A3-4D20-912E-C8F2E9B96ECB}"/>
    <dgm:cxn modelId="{61337460-4E12-413E-A53A-A986100F223B}" type="presOf" srcId="{A2ED4363-1AE7-4CEB-9D73-0853B7B0AD3D}" destId="{0E40AA10-89D2-4346-B7FE-46F5B18A42FD}" srcOrd="0" destOrd="0" presId="urn:microsoft.com/office/officeart/2005/8/layout/hProcess11"/>
    <dgm:cxn modelId="{3E7E2331-40DA-46AA-A6DF-25570C632B29}" srcId="{7FADBECA-0622-4E1D-BA75-ABC59938DCD7}" destId="{A2ED4363-1AE7-4CEB-9D73-0853B7B0AD3D}" srcOrd="1" destOrd="0" parTransId="{D622089C-DEAB-4F9C-8FE8-A3D4427EA945}" sibTransId="{914DFDCC-D276-46C7-8AF2-FC3585402F66}"/>
    <dgm:cxn modelId="{49AAE7B6-5E18-40B9-A5CA-537B4D34A2E5}" type="presOf" srcId="{599DD85E-32C8-446B-BC3B-1F8A43731682}" destId="{A3CEC3E2-D52A-45AD-82A6-5FE2E30D887E}" srcOrd="0" destOrd="0" presId="urn:microsoft.com/office/officeart/2005/8/layout/hProcess11"/>
    <dgm:cxn modelId="{7D5F3042-5D21-485D-AD96-10CCD00B010F}" srcId="{7FADBECA-0622-4E1D-BA75-ABC59938DCD7}" destId="{1375E1BF-F94D-43C1-81EE-26A917828D65}" srcOrd="2" destOrd="0" parTransId="{EC06F6D2-C754-4F93-A9E0-2B07BAF0A4FA}" sibTransId="{BEA8EA6C-8F75-4F59-AE5E-51513781373E}"/>
    <dgm:cxn modelId="{6C185952-0E1B-4A53-BF96-1E401F598B94}" srcId="{7FADBECA-0622-4E1D-BA75-ABC59938DCD7}" destId="{9C0814AA-AA6D-479F-8C49-B24C715BFEB2}" srcOrd="4" destOrd="0" parTransId="{2D116B6A-FE9D-429C-ACCC-1C7F733D12B1}" sibTransId="{E71B7483-1564-4820-88B3-162A26866E89}"/>
    <dgm:cxn modelId="{289CD9D2-A508-4BF0-B8B8-9512712817C4}" type="presParOf" srcId="{9E5517DB-94D8-477F-82A2-4AE9D43FD69F}" destId="{465721FB-C76A-4BD4-BB9A-20A884A9DD32}" srcOrd="0" destOrd="0" presId="urn:microsoft.com/office/officeart/2005/8/layout/hProcess11"/>
    <dgm:cxn modelId="{4541A48B-BC9D-4284-A3E0-FFDC8D6E5D17}" type="presParOf" srcId="{9E5517DB-94D8-477F-82A2-4AE9D43FD69F}" destId="{BB4450DF-F1D8-4813-98C7-AF3AEB553F1C}" srcOrd="1" destOrd="0" presId="urn:microsoft.com/office/officeart/2005/8/layout/hProcess11"/>
    <dgm:cxn modelId="{E8D99892-BBDE-4473-B9F5-E3C83A271E2F}" type="presParOf" srcId="{BB4450DF-F1D8-4813-98C7-AF3AEB553F1C}" destId="{294EB510-EAB5-47C4-B619-516A05BB21DB}" srcOrd="0" destOrd="0" presId="urn:microsoft.com/office/officeart/2005/8/layout/hProcess11"/>
    <dgm:cxn modelId="{C784C1E9-1ABA-4412-AAE6-036D4593617F}" type="presParOf" srcId="{294EB510-EAB5-47C4-B619-516A05BB21DB}" destId="{640D9168-DC39-48BF-8485-CF793653A509}" srcOrd="0" destOrd="0" presId="urn:microsoft.com/office/officeart/2005/8/layout/hProcess11"/>
    <dgm:cxn modelId="{FA1B269E-C10D-4CE3-8DCA-F3E4387F6E28}" type="presParOf" srcId="{294EB510-EAB5-47C4-B619-516A05BB21DB}" destId="{5A4B2A37-99C4-4EB6-80C0-4C05472F87B9}" srcOrd="1" destOrd="0" presId="urn:microsoft.com/office/officeart/2005/8/layout/hProcess11"/>
    <dgm:cxn modelId="{BEA2A227-D4F2-48C7-9131-C6925A4DE0A7}" type="presParOf" srcId="{294EB510-EAB5-47C4-B619-516A05BB21DB}" destId="{903B4C59-360E-4097-9100-B785A98DEDBC}" srcOrd="2" destOrd="0" presId="urn:microsoft.com/office/officeart/2005/8/layout/hProcess11"/>
    <dgm:cxn modelId="{6F194ADF-15C4-4E7B-9800-AB8132E29D00}" type="presParOf" srcId="{BB4450DF-F1D8-4813-98C7-AF3AEB553F1C}" destId="{FCFB7F7A-7102-4647-ADEB-A9FF13665E20}" srcOrd="1" destOrd="0" presId="urn:microsoft.com/office/officeart/2005/8/layout/hProcess11"/>
    <dgm:cxn modelId="{55F5D7DE-A894-4088-96BC-6096339F7D03}" type="presParOf" srcId="{BB4450DF-F1D8-4813-98C7-AF3AEB553F1C}" destId="{E3646D9A-1935-457A-A62A-55630A47C9B3}" srcOrd="2" destOrd="0" presId="urn:microsoft.com/office/officeart/2005/8/layout/hProcess11"/>
    <dgm:cxn modelId="{1045603B-E19C-46C7-B4C3-354C77566068}" type="presParOf" srcId="{E3646D9A-1935-457A-A62A-55630A47C9B3}" destId="{0E40AA10-89D2-4346-B7FE-46F5B18A42FD}" srcOrd="0" destOrd="0" presId="urn:microsoft.com/office/officeart/2005/8/layout/hProcess11"/>
    <dgm:cxn modelId="{7E42E567-893A-4C7C-9F4B-23C398146812}" type="presParOf" srcId="{E3646D9A-1935-457A-A62A-55630A47C9B3}" destId="{EA026D95-16E3-4BD9-9AE6-2C01CB53B010}" srcOrd="1" destOrd="0" presId="urn:microsoft.com/office/officeart/2005/8/layout/hProcess11"/>
    <dgm:cxn modelId="{B1B17447-4440-49F3-81DC-D6F5449AC142}" type="presParOf" srcId="{E3646D9A-1935-457A-A62A-55630A47C9B3}" destId="{4983AC5B-FF4D-471A-A9FE-36CD733A22E9}" srcOrd="2" destOrd="0" presId="urn:microsoft.com/office/officeart/2005/8/layout/hProcess11"/>
    <dgm:cxn modelId="{F642999A-C45F-4CFC-BD98-68DB919C38BF}" type="presParOf" srcId="{BB4450DF-F1D8-4813-98C7-AF3AEB553F1C}" destId="{B77F6EDA-D975-47EA-9B8B-B0D3784D4399}" srcOrd="3" destOrd="0" presId="urn:microsoft.com/office/officeart/2005/8/layout/hProcess11"/>
    <dgm:cxn modelId="{6A4482B5-61D4-4B1F-B1B0-3ED9B4576303}" type="presParOf" srcId="{BB4450DF-F1D8-4813-98C7-AF3AEB553F1C}" destId="{3113CBDF-458E-49B9-8086-A571E178EAF5}" srcOrd="4" destOrd="0" presId="urn:microsoft.com/office/officeart/2005/8/layout/hProcess11"/>
    <dgm:cxn modelId="{D29A7E74-F534-45D1-90AC-43CE1290664C}" type="presParOf" srcId="{3113CBDF-458E-49B9-8086-A571E178EAF5}" destId="{B5E2DD61-8C10-4085-A12F-FCF3BA1BD307}" srcOrd="0" destOrd="0" presId="urn:microsoft.com/office/officeart/2005/8/layout/hProcess11"/>
    <dgm:cxn modelId="{8505B3D2-7737-4E13-A61F-85E9BE5F920A}" type="presParOf" srcId="{3113CBDF-458E-49B9-8086-A571E178EAF5}" destId="{7F10ED30-57D3-4D5D-9BFD-0A868156480F}" srcOrd="1" destOrd="0" presId="urn:microsoft.com/office/officeart/2005/8/layout/hProcess11"/>
    <dgm:cxn modelId="{759832B4-65F6-41E8-9828-316E9F699979}" type="presParOf" srcId="{3113CBDF-458E-49B9-8086-A571E178EAF5}" destId="{6ECF2AFE-02C9-49E7-9A25-F3D4B2D8E6F8}" srcOrd="2" destOrd="0" presId="urn:microsoft.com/office/officeart/2005/8/layout/hProcess11"/>
    <dgm:cxn modelId="{9AB87FAF-7242-42E6-8FFA-F1ECD864C0C2}" type="presParOf" srcId="{BB4450DF-F1D8-4813-98C7-AF3AEB553F1C}" destId="{C06B9E63-E3BC-4E3D-B830-2729CD4874DD}" srcOrd="5" destOrd="0" presId="urn:microsoft.com/office/officeart/2005/8/layout/hProcess11"/>
    <dgm:cxn modelId="{8F1133FC-6686-4AED-B4AD-48511123F127}" type="presParOf" srcId="{BB4450DF-F1D8-4813-98C7-AF3AEB553F1C}" destId="{679991B9-09FE-4A7C-96D2-0C545AAB9AB1}" srcOrd="6" destOrd="0" presId="urn:microsoft.com/office/officeart/2005/8/layout/hProcess11"/>
    <dgm:cxn modelId="{522ABFDA-60AE-4F1A-B464-97122E6FCE33}" type="presParOf" srcId="{679991B9-09FE-4A7C-96D2-0C545AAB9AB1}" destId="{A3CEC3E2-D52A-45AD-82A6-5FE2E30D887E}" srcOrd="0" destOrd="0" presId="urn:microsoft.com/office/officeart/2005/8/layout/hProcess11"/>
    <dgm:cxn modelId="{570F71FD-DE48-4E29-964F-301AF3E684E4}" type="presParOf" srcId="{679991B9-09FE-4A7C-96D2-0C545AAB9AB1}" destId="{5C867E59-C389-49AE-B6CB-8130E2710350}" srcOrd="1" destOrd="0" presId="urn:microsoft.com/office/officeart/2005/8/layout/hProcess11"/>
    <dgm:cxn modelId="{C9A23B71-2BD5-4598-B55E-E1928145BF9E}" type="presParOf" srcId="{679991B9-09FE-4A7C-96D2-0C545AAB9AB1}" destId="{3ADFC80D-FC65-4E8F-B108-CCC43B0198F0}" srcOrd="2" destOrd="0" presId="urn:microsoft.com/office/officeart/2005/8/layout/hProcess11"/>
    <dgm:cxn modelId="{C8BCD108-396E-4EE5-9EF4-13B029CCC58C}" type="presParOf" srcId="{BB4450DF-F1D8-4813-98C7-AF3AEB553F1C}" destId="{9C0A83D8-C39A-4542-BCEB-C9EAB557CAF4}" srcOrd="7" destOrd="0" presId="urn:microsoft.com/office/officeart/2005/8/layout/hProcess11"/>
    <dgm:cxn modelId="{A10EAFC0-CA74-4F4B-9466-EF2B075FF1A8}" type="presParOf" srcId="{BB4450DF-F1D8-4813-98C7-AF3AEB553F1C}" destId="{A4A990EE-97A8-43A5-90E2-A2FE6D6E9A83}" srcOrd="8" destOrd="0" presId="urn:microsoft.com/office/officeart/2005/8/layout/hProcess11"/>
    <dgm:cxn modelId="{FC94C404-F0BC-4C7F-9D50-CB20B9690B52}" type="presParOf" srcId="{A4A990EE-97A8-43A5-90E2-A2FE6D6E9A83}" destId="{E6E1C428-1C2F-4669-8C42-B8C0965CB52E}" srcOrd="0" destOrd="0" presId="urn:microsoft.com/office/officeart/2005/8/layout/hProcess11"/>
    <dgm:cxn modelId="{591CBA99-A65F-4928-9806-9596450E2BCE}" type="presParOf" srcId="{A4A990EE-97A8-43A5-90E2-A2FE6D6E9A83}" destId="{6829D590-D486-40D7-9042-7A6F154F4DB7}" srcOrd="1" destOrd="0" presId="urn:microsoft.com/office/officeart/2005/8/layout/hProcess11"/>
    <dgm:cxn modelId="{4A62D5A5-CFEC-495F-B633-562AFDC23131}" type="presParOf" srcId="{A4A990EE-97A8-43A5-90E2-A2FE6D6E9A83}" destId="{7307180A-F898-468D-8443-80A407E29828}" srcOrd="2" destOrd="0" presId="urn:microsoft.com/office/officeart/2005/8/layout/hProcess11"/>
    <dgm:cxn modelId="{CE162F06-86AA-437C-89E3-136CA1E2CC33}" type="presParOf" srcId="{BB4450DF-F1D8-4813-98C7-AF3AEB553F1C}" destId="{0CD3A4B5-D4E5-4504-BD79-25D6E42C031F}" srcOrd="9" destOrd="0" presId="urn:microsoft.com/office/officeart/2005/8/layout/hProcess11"/>
    <dgm:cxn modelId="{4BA445A6-4E61-44B3-9BD3-249A8067264B}" type="presParOf" srcId="{BB4450DF-F1D8-4813-98C7-AF3AEB553F1C}" destId="{DFC20DF2-30AA-458B-87E3-D1BD30BBECB0}" srcOrd="10" destOrd="0" presId="urn:microsoft.com/office/officeart/2005/8/layout/hProcess11"/>
    <dgm:cxn modelId="{E2042B13-6F97-4987-A4D4-302A31575B15}" type="presParOf" srcId="{DFC20DF2-30AA-458B-87E3-D1BD30BBECB0}" destId="{FEDB19C9-7741-4C76-9074-A42360A7976F}" srcOrd="0" destOrd="0" presId="urn:microsoft.com/office/officeart/2005/8/layout/hProcess11"/>
    <dgm:cxn modelId="{98336D76-A287-4B75-A548-49A8666F9907}" type="presParOf" srcId="{DFC20DF2-30AA-458B-87E3-D1BD30BBECB0}" destId="{6E636631-B6CA-4FAA-A1D9-E1655207CD1F}" srcOrd="1" destOrd="0" presId="urn:microsoft.com/office/officeart/2005/8/layout/hProcess11"/>
    <dgm:cxn modelId="{382BEE7E-B83E-45E2-9806-7EFD9CB87B5D}" type="presParOf" srcId="{DFC20DF2-30AA-458B-87E3-D1BD30BBECB0}" destId="{45A4B7B3-0471-488A-ACFD-79367D416FBB}"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042538-061F-4728-A713-91C717DF610A}" type="doc">
      <dgm:prSet loTypeId="urn:microsoft.com/office/officeart/2005/8/layout/hProcess9" loCatId="process" qsTypeId="urn:microsoft.com/office/officeart/2005/8/quickstyle/simple1" qsCatId="simple" csTypeId="urn:microsoft.com/office/officeart/2005/8/colors/accent0_3" csCatId="mainScheme" phldr="1"/>
      <dgm:spPr/>
      <dgm:t>
        <a:bodyPr/>
        <a:lstStyle/>
        <a:p>
          <a:endParaRPr lang="en-US"/>
        </a:p>
      </dgm:t>
    </dgm:pt>
    <dgm:pt modelId="{4D8AE555-F346-4898-8B76-39A90AF3F843}">
      <dgm:prSet phldrT="[Text]"/>
      <dgm:spPr/>
      <dgm:t>
        <a:bodyPr/>
        <a:lstStyle/>
        <a:p>
          <a:r>
            <a:rPr lang="en-US" b="1" dirty="0" smtClean="0"/>
            <a:t>2. Issue </a:t>
          </a:r>
          <a:r>
            <a:rPr lang="en-US" b="1" dirty="0"/>
            <a:t>Triage</a:t>
          </a:r>
        </a:p>
      </dgm:t>
    </dgm:pt>
    <dgm:pt modelId="{AEFA4C7A-FFF0-4617-93BC-E20AFEFB8CA8}" type="parTrans" cxnId="{2D61D3A1-A78B-42F2-BA5A-A611F448EA94}">
      <dgm:prSet/>
      <dgm:spPr/>
      <dgm:t>
        <a:bodyPr/>
        <a:lstStyle/>
        <a:p>
          <a:endParaRPr lang="en-US"/>
        </a:p>
      </dgm:t>
    </dgm:pt>
    <dgm:pt modelId="{C5445DDA-121D-4FFA-BB4B-475DC322BA3F}" type="sibTrans" cxnId="{2D61D3A1-A78B-42F2-BA5A-A611F448EA94}">
      <dgm:prSet/>
      <dgm:spPr/>
      <dgm:t>
        <a:bodyPr/>
        <a:lstStyle/>
        <a:p>
          <a:endParaRPr lang="en-US"/>
        </a:p>
      </dgm:t>
    </dgm:pt>
    <dgm:pt modelId="{D5BEBD8B-0260-4A8F-AC8B-ED06A10F4BBA}">
      <dgm:prSet phldrT="[Text]"/>
      <dgm:spPr/>
      <dgm:t>
        <a:bodyPr/>
        <a:lstStyle/>
        <a:p>
          <a:r>
            <a:rPr lang="en-US" b="1" dirty="0" smtClean="0"/>
            <a:t>3. Tiger </a:t>
          </a:r>
          <a:r>
            <a:rPr lang="en-US" b="1" dirty="0"/>
            <a:t>Team Working Session</a:t>
          </a:r>
        </a:p>
      </dgm:t>
    </dgm:pt>
    <dgm:pt modelId="{6C3F0B07-5E58-4C04-B551-F1F3C407AAA6}" type="parTrans" cxnId="{1771AA70-E3F1-4396-8462-3A0641C31AB3}">
      <dgm:prSet/>
      <dgm:spPr/>
      <dgm:t>
        <a:bodyPr/>
        <a:lstStyle/>
        <a:p>
          <a:endParaRPr lang="en-US"/>
        </a:p>
      </dgm:t>
    </dgm:pt>
    <dgm:pt modelId="{FAE64ECC-3FC6-464E-8DF5-A10BC477211A}" type="sibTrans" cxnId="{1771AA70-E3F1-4396-8462-3A0641C31AB3}">
      <dgm:prSet/>
      <dgm:spPr/>
      <dgm:t>
        <a:bodyPr/>
        <a:lstStyle/>
        <a:p>
          <a:endParaRPr lang="en-US"/>
        </a:p>
      </dgm:t>
    </dgm:pt>
    <dgm:pt modelId="{87C07C75-B517-4313-AB0B-BF535EB7C1B8}">
      <dgm:prSet phldrT="[Text]"/>
      <dgm:spPr/>
      <dgm:t>
        <a:bodyPr/>
        <a:lstStyle/>
        <a:p>
          <a:r>
            <a:rPr lang="en-US" b="1" dirty="0" smtClean="0"/>
            <a:t>4. Issue </a:t>
          </a:r>
          <a:r>
            <a:rPr lang="en-US" b="1" dirty="0"/>
            <a:t>Resolution</a:t>
          </a:r>
        </a:p>
      </dgm:t>
    </dgm:pt>
    <dgm:pt modelId="{5C60DD76-5716-42CD-9AA0-5356260920D7}" type="parTrans" cxnId="{1D80D791-D848-41CF-B6F5-37DA7BF2762A}">
      <dgm:prSet/>
      <dgm:spPr/>
      <dgm:t>
        <a:bodyPr/>
        <a:lstStyle/>
        <a:p>
          <a:endParaRPr lang="en-US"/>
        </a:p>
      </dgm:t>
    </dgm:pt>
    <dgm:pt modelId="{1B4AE77B-C789-40C2-A4CB-4A3E833AB5EA}" type="sibTrans" cxnId="{1D80D791-D848-41CF-B6F5-37DA7BF2762A}">
      <dgm:prSet/>
      <dgm:spPr/>
      <dgm:t>
        <a:bodyPr/>
        <a:lstStyle/>
        <a:p>
          <a:endParaRPr lang="en-US"/>
        </a:p>
      </dgm:t>
    </dgm:pt>
    <dgm:pt modelId="{BC4B9AF4-4F69-47B1-9420-2C9996395A2A}">
      <dgm:prSet phldrT="[Text]"/>
      <dgm:spPr/>
      <dgm:t>
        <a:bodyPr/>
        <a:lstStyle/>
        <a:p>
          <a:r>
            <a:rPr lang="en-US" b="1" dirty="0" smtClean="0"/>
            <a:t>1. Issue Identification</a:t>
          </a:r>
          <a:endParaRPr lang="en-US" b="1" dirty="0"/>
        </a:p>
      </dgm:t>
    </dgm:pt>
    <dgm:pt modelId="{20C02CEB-544E-42BF-812B-55135CB31B04}" type="parTrans" cxnId="{DE5D784D-0CCE-4A5C-91E5-C3CA0024CE71}">
      <dgm:prSet/>
      <dgm:spPr/>
      <dgm:t>
        <a:bodyPr/>
        <a:lstStyle/>
        <a:p>
          <a:endParaRPr lang="en-US"/>
        </a:p>
      </dgm:t>
    </dgm:pt>
    <dgm:pt modelId="{0945F77A-11A2-4179-B5E7-9AFA7338C761}" type="sibTrans" cxnId="{DE5D784D-0CCE-4A5C-91E5-C3CA0024CE71}">
      <dgm:prSet/>
      <dgm:spPr/>
      <dgm:t>
        <a:bodyPr/>
        <a:lstStyle/>
        <a:p>
          <a:endParaRPr lang="en-US"/>
        </a:p>
      </dgm:t>
    </dgm:pt>
    <dgm:pt modelId="{6469D3F0-3DC3-43B6-AD48-FFD4C13D5C59}" type="pres">
      <dgm:prSet presAssocID="{FD042538-061F-4728-A713-91C717DF610A}" presName="CompostProcess" presStyleCnt="0">
        <dgm:presLayoutVars>
          <dgm:dir/>
          <dgm:resizeHandles val="exact"/>
        </dgm:presLayoutVars>
      </dgm:prSet>
      <dgm:spPr/>
      <dgm:t>
        <a:bodyPr/>
        <a:lstStyle/>
        <a:p>
          <a:endParaRPr lang="en-US"/>
        </a:p>
      </dgm:t>
    </dgm:pt>
    <dgm:pt modelId="{97031AC6-A82E-4A11-86AE-DD2E367E6832}" type="pres">
      <dgm:prSet presAssocID="{FD042538-061F-4728-A713-91C717DF610A}" presName="arrow" presStyleLbl="bgShp" presStyleIdx="0" presStyleCnt="1"/>
      <dgm:spPr/>
      <dgm:t>
        <a:bodyPr/>
        <a:lstStyle/>
        <a:p>
          <a:endParaRPr lang="en-US"/>
        </a:p>
      </dgm:t>
    </dgm:pt>
    <dgm:pt modelId="{A9214E62-2A3E-4541-8809-53D37E24ED26}" type="pres">
      <dgm:prSet presAssocID="{FD042538-061F-4728-A713-91C717DF610A}" presName="linearProcess" presStyleCnt="0"/>
      <dgm:spPr/>
      <dgm:t>
        <a:bodyPr/>
        <a:lstStyle/>
        <a:p>
          <a:endParaRPr lang="en-US"/>
        </a:p>
      </dgm:t>
    </dgm:pt>
    <dgm:pt modelId="{9E1D285B-A1E9-4DBF-B2D4-983EE3785F8D}" type="pres">
      <dgm:prSet presAssocID="{BC4B9AF4-4F69-47B1-9420-2C9996395A2A}" presName="textNode" presStyleLbl="node1" presStyleIdx="0" presStyleCnt="4">
        <dgm:presLayoutVars>
          <dgm:bulletEnabled val="1"/>
        </dgm:presLayoutVars>
      </dgm:prSet>
      <dgm:spPr/>
      <dgm:t>
        <a:bodyPr/>
        <a:lstStyle/>
        <a:p>
          <a:endParaRPr lang="en-US"/>
        </a:p>
      </dgm:t>
    </dgm:pt>
    <dgm:pt modelId="{4B33570D-0155-4781-A6FA-0999521C4E27}" type="pres">
      <dgm:prSet presAssocID="{0945F77A-11A2-4179-B5E7-9AFA7338C761}" presName="sibTrans" presStyleCnt="0"/>
      <dgm:spPr/>
      <dgm:t>
        <a:bodyPr/>
        <a:lstStyle/>
        <a:p>
          <a:endParaRPr lang="en-US"/>
        </a:p>
      </dgm:t>
    </dgm:pt>
    <dgm:pt modelId="{673F2F18-5609-464B-AD39-68DD7D96C322}" type="pres">
      <dgm:prSet presAssocID="{4D8AE555-F346-4898-8B76-39A90AF3F843}" presName="textNode" presStyleLbl="node1" presStyleIdx="1" presStyleCnt="4">
        <dgm:presLayoutVars>
          <dgm:bulletEnabled val="1"/>
        </dgm:presLayoutVars>
      </dgm:prSet>
      <dgm:spPr/>
      <dgm:t>
        <a:bodyPr/>
        <a:lstStyle/>
        <a:p>
          <a:endParaRPr lang="en-US"/>
        </a:p>
      </dgm:t>
    </dgm:pt>
    <dgm:pt modelId="{E93C4C86-65E3-47D8-9E0A-66530646263E}" type="pres">
      <dgm:prSet presAssocID="{C5445DDA-121D-4FFA-BB4B-475DC322BA3F}" presName="sibTrans" presStyleCnt="0"/>
      <dgm:spPr/>
      <dgm:t>
        <a:bodyPr/>
        <a:lstStyle/>
        <a:p>
          <a:endParaRPr lang="en-US"/>
        </a:p>
      </dgm:t>
    </dgm:pt>
    <dgm:pt modelId="{DDDE47BB-DCE5-40E2-A116-967C3E29C483}" type="pres">
      <dgm:prSet presAssocID="{D5BEBD8B-0260-4A8F-AC8B-ED06A10F4BBA}" presName="textNode" presStyleLbl="node1" presStyleIdx="2" presStyleCnt="4">
        <dgm:presLayoutVars>
          <dgm:bulletEnabled val="1"/>
        </dgm:presLayoutVars>
      </dgm:prSet>
      <dgm:spPr/>
      <dgm:t>
        <a:bodyPr/>
        <a:lstStyle/>
        <a:p>
          <a:endParaRPr lang="en-US"/>
        </a:p>
      </dgm:t>
    </dgm:pt>
    <dgm:pt modelId="{E669E506-E0CF-401D-90C5-950BA014185C}" type="pres">
      <dgm:prSet presAssocID="{FAE64ECC-3FC6-464E-8DF5-A10BC477211A}" presName="sibTrans" presStyleCnt="0"/>
      <dgm:spPr/>
      <dgm:t>
        <a:bodyPr/>
        <a:lstStyle/>
        <a:p>
          <a:endParaRPr lang="en-US"/>
        </a:p>
      </dgm:t>
    </dgm:pt>
    <dgm:pt modelId="{0925C41A-3859-49EA-9505-91DB1A156175}" type="pres">
      <dgm:prSet presAssocID="{87C07C75-B517-4313-AB0B-BF535EB7C1B8}" presName="textNode" presStyleLbl="node1" presStyleIdx="3" presStyleCnt="4">
        <dgm:presLayoutVars>
          <dgm:bulletEnabled val="1"/>
        </dgm:presLayoutVars>
      </dgm:prSet>
      <dgm:spPr/>
      <dgm:t>
        <a:bodyPr/>
        <a:lstStyle/>
        <a:p>
          <a:endParaRPr lang="en-US"/>
        </a:p>
      </dgm:t>
    </dgm:pt>
  </dgm:ptLst>
  <dgm:cxnLst>
    <dgm:cxn modelId="{ACB001D3-01CB-44E5-B712-A5C0F1CF03FE}" type="presOf" srcId="{BC4B9AF4-4F69-47B1-9420-2C9996395A2A}" destId="{9E1D285B-A1E9-4DBF-B2D4-983EE3785F8D}" srcOrd="0" destOrd="0" presId="urn:microsoft.com/office/officeart/2005/8/layout/hProcess9"/>
    <dgm:cxn modelId="{8616A0F1-30FE-4876-9939-A50E1B08BF87}" type="presOf" srcId="{87C07C75-B517-4313-AB0B-BF535EB7C1B8}" destId="{0925C41A-3859-49EA-9505-91DB1A156175}" srcOrd="0" destOrd="0" presId="urn:microsoft.com/office/officeart/2005/8/layout/hProcess9"/>
    <dgm:cxn modelId="{1E04EBC3-3E85-4DBF-B52D-C49E01164BF5}" type="presOf" srcId="{FD042538-061F-4728-A713-91C717DF610A}" destId="{6469D3F0-3DC3-43B6-AD48-FFD4C13D5C59}" srcOrd="0" destOrd="0" presId="urn:microsoft.com/office/officeart/2005/8/layout/hProcess9"/>
    <dgm:cxn modelId="{DE5D784D-0CCE-4A5C-91E5-C3CA0024CE71}" srcId="{FD042538-061F-4728-A713-91C717DF610A}" destId="{BC4B9AF4-4F69-47B1-9420-2C9996395A2A}" srcOrd="0" destOrd="0" parTransId="{20C02CEB-544E-42BF-812B-55135CB31B04}" sibTransId="{0945F77A-11A2-4179-B5E7-9AFA7338C761}"/>
    <dgm:cxn modelId="{2D61D3A1-A78B-42F2-BA5A-A611F448EA94}" srcId="{FD042538-061F-4728-A713-91C717DF610A}" destId="{4D8AE555-F346-4898-8B76-39A90AF3F843}" srcOrd="1" destOrd="0" parTransId="{AEFA4C7A-FFF0-4617-93BC-E20AFEFB8CA8}" sibTransId="{C5445DDA-121D-4FFA-BB4B-475DC322BA3F}"/>
    <dgm:cxn modelId="{AECA50AA-9D93-4847-9747-D84E3EA55B26}" type="presOf" srcId="{4D8AE555-F346-4898-8B76-39A90AF3F843}" destId="{673F2F18-5609-464B-AD39-68DD7D96C322}" srcOrd="0" destOrd="0" presId="urn:microsoft.com/office/officeart/2005/8/layout/hProcess9"/>
    <dgm:cxn modelId="{EFC24DA6-69FC-4198-ABDA-62909ECFA264}" type="presOf" srcId="{D5BEBD8B-0260-4A8F-AC8B-ED06A10F4BBA}" destId="{DDDE47BB-DCE5-40E2-A116-967C3E29C483}" srcOrd="0" destOrd="0" presId="urn:microsoft.com/office/officeart/2005/8/layout/hProcess9"/>
    <dgm:cxn modelId="{1D80D791-D848-41CF-B6F5-37DA7BF2762A}" srcId="{FD042538-061F-4728-A713-91C717DF610A}" destId="{87C07C75-B517-4313-AB0B-BF535EB7C1B8}" srcOrd="3" destOrd="0" parTransId="{5C60DD76-5716-42CD-9AA0-5356260920D7}" sibTransId="{1B4AE77B-C789-40C2-A4CB-4A3E833AB5EA}"/>
    <dgm:cxn modelId="{1771AA70-E3F1-4396-8462-3A0641C31AB3}" srcId="{FD042538-061F-4728-A713-91C717DF610A}" destId="{D5BEBD8B-0260-4A8F-AC8B-ED06A10F4BBA}" srcOrd="2" destOrd="0" parTransId="{6C3F0B07-5E58-4C04-B551-F1F3C407AAA6}" sibTransId="{FAE64ECC-3FC6-464E-8DF5-A10BC477211A}"/>
    <dgm:cxn modelId="{87A21125-CEB7-4C13-A081-7D6F49E14F0E}" type="presParOf" srcId="{6469D3F0-3DC3-43B6-AD48-FFD4C13D5C59}" destId="{97031AC6-A82E-4A11-86AE-DD2E367E6832}" srcOrd="0" destOrd="0" presId="urn:microsoft.com/office/officeart/2005/8/layout/hProcess9"/>
    <dgm:cxn modelId="{9A6B6C69-7F7C-4F34-A738-F5E29D6BBFCE}" type="presParOf" srcId="{6469D3F0-3DC3-43B6-AD48-FFD4C13D5C59}" destId="{A9214E62-2A3E-4541-8809-53D37E24ED26}" srcOrd="1" destOrd="0" presId="urn:microsoft.com/office/officeart/2005/8/layout/hProcess9"/>
    <dgm:cxn modelId="{A1ADD76B-70A9-4171-85C0-8C12B4CE16CE}" type="presParOf" srcId="{A9214E62-2A3E-4541-8809-53D37E24ED26}" destId="{9E1D285B-A1E9-4DBF-B2D4-983EE3785F8D}" srcOrd="0" destOrd="0" presId="urn:microsoft.com/office/officeart/2005/8/layout/hProcess9"/>
    <dgm:cxn modelId="{181072FE-9F69-4455-9852-DEEAFFE8E57A}" type="presParOf" srcId="{A9214E62-2A3E-4541-8809-53D37E24ED26}" destId="{4B33570D-0155-4781-A6FA-0999521C4E27}" srcOrd="1" destOrd="0" presId="urn:microsoft.com/office/officeart/2005/8/layout/hProcess9"/>
    <dgm:cxn modelId="{702DA1DB-3702-48F4-8646-6B128E9FEDFD}" type="presParOf" srcId="{A9214E62-2A3E-4541-8809-53D37E24ED26}" destId="{673F2F18-5609-464B-AD39-68DD7D96C322}" srcOrd="2" destOrd="0" presId="urn:microsoft.com/office/officeart/2005/8/layout/hProcess9"/>
    <dgm:cxn modelId="{68C47C57-B2CE-4244-90A7-45F24A5D8BEF}" type="presParOf" srcId="{A9214E62-2A3E-4541-8809-53D37E24ED26}" destId="{E93C4C86-65E3-47D8-9E0A-66530646263E}" srcOrd="3" destOrd="0" presId="urn:microsoft.com/office/officeart/2005/8/layout/hProcess9"/>
    <dgm:cxn modelId="{86EB52F5-0D3D-454A-B70B-318E3FAC033B}" type="presParOf" srcId="{A9214E62-2A3E-4541-8809-53D37E24ED26}" destId="{DDDE47BB-DCE5-40E2-A116-967C3E29C483}" srcOrd="4" destOrd="0" presId="urn:microsoft.com/office/officeart/2005/8/layout/hProcess9"/>
    <dgm:cxn modelId="{71BE0E94-C2F5-4B2B-B9C1-35C41AEDF9F7}" type="presParOf" srcId="{A9214E62-2A3E-4541-8809-53D37E24ED26}" destId="{E669E506-E0CF-401D-90C5-950BA014185C}" srcOrd="5" destOrd="0" presId="urn:microsoft.com/office/officeart/2005/8/layout/hProcess9"/>
    <dgm:cxn modelId="{4260461E-6A45-4DC4-B620-4EB8F26D4CD8}" type="presParOf" srcId="{A9214E62-2A3E-4541-8809-53D37E24ED26}" destId="{0925C41A-3859-49EA-9505-91DB1A156175}"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4DDEBB9-B28B-4DC8-8913-D3BCBABFCF9A}" type="datetimeFigureOut">
              <a:rPr lang="en-US" smtClean="0"/>
              <a:t>10/22/2012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3B4C8F9-9174-4F68-943F-F9D481162C23}" type="slidenum">
              <a:rPr lang="en-US" smtClean="0"/>
              <a:t>‹#›</a:t>
            </a:fld>
            <a:endParaRPr lang="en-US"/>
          </a:p>
        </p:txBody>
      </p:sp>
    </p:spTree>
    <p:extLst>
      <p:ext uri="{BB962C8B-B14F-4D97-AF65-F5344CB8AC3E}">
        <p14:creationId xmlns:p14="http://schemas.microsoft.com/office/powerpoint/2010/main" val="188401645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479A44B-3772-674F-95C9-7079CC0120AD}" type="datetimeFigureOut">
              <a:rPr lang="en-US" smtClean="0"/>
              <a:pPr/>
              <a:t>10/22/2012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7DA21B6-DD30-824E-9484-61254458B3F6}" type="slidenum">
              <a:rPr lang="en-US" smtClean="0"/>
              <a:pPr/>
              <a:t>‹#›</a:t>
            </a:fld>
            <a:endParaRPr lang="en-US" dirty="0"/>
          </a:p>
        </p:txBody>
      </p:sp>
    </p:spTree>
    <p:extLst>
      <p:ext uri="{BB962C8B-B14F-4D97-AF65-F5344CB8AC3E}">
        <p14:creationId xmlns:p14="http://schemas.microsoft.com/office/powerpoint/2010/main" val="1225390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7DA21B6-DD30-824E-9484-61254458B3F6}" type="slidenum">
              <a:rPr lang="en-US" smtClean="0"/>
              <a:pPr/>
              <a:t>4</a:t>
            </a:fld>
            <a:endParaRPr lang="en-US" dirty="0"/>
          </a:p>
        </p:txBody>
      </p:sp>
    </p:spTree>
    <p:extLst>
      <p:ext uri="{BB962C8B-B14F-4D97-AF65-F5344CB8AC3E}">
        <p14:creationId xmlns:p14="http://schemas.microsoft.com/office/powerpoint/2010/main" val="15646268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Thank you for your interest in NIEM-UML</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Additional</a:t>
            </a:r>
            <a:r>
              <a:rPr lang="en-US" baseline="0" dirty="0" smtClean="0"/>
              <a:t> information and more tutorials are available on niem.gov and niem-uml.org</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0B22E215-D3C6-D84F-8ECF-5127C8518219}" type="slidenum">
              <a:rPr lang="en-US" smtClean="0"/>
              <a:pPr/>
              <a:t>56</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Thank you for your interest in NIEM-UML</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Additional</a:t>
            </a:r>
            <a:r>
              <a:rPr lang="en-US" baseline="0" dirty="0" smtClean="0"/>
              <a:t> information and more tutorials are available on niem.gov and niem-uml.org</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0B22E215-D3C6-D84F-8ECF-5127C8518219}" type="slidenum">
              <a:rPr lang="en-US" smtClean="0"/>
              <a:pPr/>
              <a:t>72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4437" eaLnBrk="0" hangingPunct="0">
              <a:defRPr sz="2700" b="1">
                <a:solidFill>
                  <a:schemeClr val="tx1"/>
                </a:solidFill>
                <a:latin typeface="Times New Roman" pitchFamily="18" charset="0"/>
              </a:defRPr>
            </a:lvl1pPr>
            <a:lvl2pPr marL="729057" indent="-280406" defTabSz="914437" eaLnBrk="0" hangingPunct="0">
              <a:defRPr sz="2700" b="1">
                <a:solidFill>
                  <a:schemeClr val="tx1"/>
                </a:solidFill>
                <a:latin typeface="Times New Roman" pitchFamily="18" charset="0"/>
              </a:defRPr>
            </a:lvl2pPr>
            <a:lvl3pPr marL="1121626" indent="-224325" defTabSz="914437" eaLnBrk="0" hangingPunct="0">
              <a:defRPr sz="2700" b="1">
                <a:solidFill>
                  <a:schemeClr val="tx1"/>
                </a:solidFill>
                <a:latin typeface="Times New Roman" pitchFamily="18" charset="0"/>
              </a:defRPr>
            </a:lvl3pPr>
            <a:lvl4pPr marL="1570276" indent="-224325" defTabSz="914437" eaLnBrk="0" hangingPunct="0">
              <a:defRPr sz="2700" b="1">
                <a:solidFill>
                  <a:schemeClr val="tx1"/>
                </a:solidFill>
                <a:latin typeface="Times New Roman" pitchFamily="18" charset="0"/>
              </a:defRPr>
            </a:lvl4pPr>
            <a:lvl5pPr marL="2018927" indent="-224325" defTabSz="914437" eaLnBrk="0" hangingPunct="0">
              <a:defRPr sz="2700" b="1">
                <a:solidFill>
                  <a:schemeClr val="tx1"/>
                </a:solidFill>
                <a:latin typeface="Times New Roman" pitchFamily="18" charset="0"/>
              </a:defRPr>
            </a:lvl5pPr>
            <a:lvl6pPr marL="2467577" indent="-224325" defTabSz="914437" eaLnBrk="0" fontAlgn="base" hangingPunct="0">
              <a:lnSpc>
                <a:spcPct val="90000"/>
              </a:lnSpc>
              <a:spcBef>
                <a:spcPct val="20000"/>
              </a:spcBef>
              <a:spcAft>
                <a:spcPct val="0"/>
              </a:spcAft>
              <a:buChar char="•"/>
              <a:defRPr sz="2700" b="1">
                <a:solidFill>
                  <a:schemeClr val="tx1"/>
                </a:solidFill>
                <a:latin typeface="Times New Roman" pitchFamily="18" charset="0"/>
              </a:defRPr>
            </a:lvl6pPr>
            <a:lvl7pPr marL="2916227" indent="-224325" defTabSz="914437" eaLnBrk="0" fontAlgn="base" hangingPunct="0">
              <a:lnSpc>
                <a:spcPct val="90000"/>
              </a:lnSpc>
              <a:spcBef>
                <a:spcPct val="20000"/>
              </a:spcBef>
              <a:spcAft>
                <a:spcPct val="0"/>
              </a:spcAft>
              <a:buChar char="•"/>
              <a:defRPr sz="2700" b="1">
                <a:solidFill>
                  <a:schemeClr val="tx1"/>
                </a:solidFill>
                <a:latin typeface="Times New Roman" pitchFamily="18" charset="0"/>
              </a:defRPr>
            </a:lvl7pPr>
            <a:lvl8pPr marL="3364878" indent="-224325" defTabSz="914437" eaLnBrk="0" fontAlgn="base" hangingPunct="0">
              <a:lnSpc>
                <a:spcPct val="90000"/>
              </a:lnSpc>
              <a:spcBef>
                <a:spcPct val="20000"/>
              </a:spcBef>
              <a:spcAft>
                <a:spcPct val="0"/>
              </a:spcAft>
              <a:buChar char="•"/>
              <a:defRPr sz="2700" b="1">
                <a:solidFill>
                  <a:schemeClr val="tx1"/>
                </a:solidFill>
                <a:latin typeface="Times New Roman" pitchFamily="18" charset="0"/>
              </a:defRPr>
            </a:lvl8pPr>
            <a:lvl9pPr marL="3813528" indent="-224325" defTabSz="914437" eaLnBrk="0" fontAlgn="base" hangingPunct="0">
              <a:lnSpc>
                <a:spcPct val="90000"/>
              </a:lnSpc>
              <a:spcBef>
                <a:spcPct val="20000"/>
              </a:spcBef>
              <a:spcAft>
                <a:spcPct val="0"/>
              </a:spcAft>
              <a:buChar char="•"/>
              <a:defRPr sz="2700" b="1">
                <a:solidFill>
                  <a:schemeClr val="tx1"/>
                </a:solidFill>
                <a:latin typeface="Times New Roman" pitchFamily="18" charset="0"/>
              </a:defRPr>
            </a:lvl9pPr>
          </a:lstStyle>
          <a:p>
            <a:pPr eaLnBrk="1" hangingPunct="1"/>
            <a:fld id="{36A7F9FA-0B98-4970-A796-2193FB47A53B}" type="slidenum">
              <a:rPr lang="en-US" sz="1200" b="0">
                <a:latin typeface="Arial" charset="0"/>
              </a:rPr>
              <a:pPr eaLnBrk="1" hangingPunct="1"/>
              <a:t>12</a:t>
            </a:fld>
            <a:endParaRPr lang="en-US" sz="1200" b="0">
              <a:latin typeface="Arial" charset="0"/>
            </a:endParaRPr>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15408-9F9A-4D44-A266-825ACE2E36EA}" type="slidenum">
              <a:rPr lang="en-US" smtClean="0"/>
              <a:pPr>
                <a:defRPr/>
              </a:pPr>
              <a:t>35</a:t>
            </a:fld>
            <a:endParaRPr lang="en-US" dirty="0"/>
          </a:p>
        </p:txBody>
      </p:sp>
    </p:spTree>
    <p:extLst>
      <p:ext uri="{BB962C8B-B14F-4D97-AF65-F5344CB8AC3E}">
        <p14:creationId xmlns:p14="http://schemas.microsoft.com/office/powerpoint/2010/main" val="1251770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171450" marR="0" indent="-171450" algn="l" defTabSz="457200" rtl="0" eaLnBrk="1" fontAlgn="auto" latinLnBrk="0" hangingPunct="1">
              <a:lnSpc>
                <a:spcPct val="100000"/>
              </a:lnSpc>
              <a:spcBef>
                <a:spcPts val="0"/>
              </a:spcBef>
              <a:spcAft>
                <a:spcPts val="0"/>
              </a:spcAft>
              <a:buClrTx/>
              <a:buSzTx/>
              <a:buFont typeface="Arial" pitchFamily="34" charset="0"/>
              <a:buChar char="•"/>
              <a:tabLst/>
              <a:defRPr/>
            </a:pPr>
            <a:r>
              <a:rPr lang="en-US" dirty="0" smtClean="0"/>
              <a:t>People</a:t>
            </a:r>
            <a:r>
              <a:rPr lang="en-US" baseline="0" dirty="0" smtClean="0"/>
              <a:t> and organizations t</a:t>
            </a:r>
            <a:r>
              <a:rPr lang="en-US" dirty="0" smtClean="0"/>
              <a:t>hink about the  information they need to share</a:t>
            </a:r>
          </a:p>
          <a:p>
            <a:pPr marL="171450" indent="-171450">
              <a:buFont typeface="Arial" pitchFamily="34" charset="0"/>
              <a:buChar char="•"/>
            </a:pPr>
            <a:r>
              <a:rPr lang="en-US" baseline="0" dirty="0" smtClean="0"/>
              <a:t>  ʘ </a:t>
            </a:r>
            <a:r>
              <a:rPr lang="en-US" dirty="0" smtClean="0"/>
              <a:t>NIEM</a:t>
            </a:r>
            <a:r>
              <a:rPr lang="en-US" baseline="0" dirty="0" smtClean="0"/>
              <a:t> at the XML level </a:t>
            </a:r>
            <a:r>
              <a:rPr lang="en-US" dirty="0" smtClean="0"/>
              <a:t>defines</a:t>
            </a:r>
            <a:r>
              <a:rPr lang="en-US" baseline="0" dirty="0" smtClean="0"/>
              <a:t> the structure of “data on the wire” using XML technologies</a:t>
            </a:r>
          </a:p>
          <a:p>
            <a:pPr marL="171450" indent="-171450">
              <a:buFont typeface="Arial" pitchFamily="34" charset="0"/>
              <a:buChar char="•"/>
            </a:pPr>
            <a:r>
              <a:rPr lang="en-US" baseline="0" dirty="0" smtClean="0"/>
              <a:t> Worrying about business  information needs along with the bits and bytes of hundreds of technology rules  ʘ can get complicated and requires that technical specifications be manually produced</a:t>
            </a:r>
          </a:p>
          <a:p>
            <a:endParaRPr lang="en-US" dirty="0"/>
          </a:p>
        </p:txBody>
      </p:sp>
      <p:sp>
        <p:nvSpPr>
          <p:cNvPr id="4" name="Slide Number Placeholder 3"/>
          <p:cNvSpPr>
            <a:spLocks noGrp="1"/>
          </p:cNvSpPr>
          <p:nvPr>
            <p:ph type="sldNum" sz="quarter" idx="10"/>
          </p:nvPr>
        </p:nvSpPr>
        <p:spPr/>
        <p:txBody>
          <a:bodyPr/>
          <a:lstStyle/>
          <a:p>
            <a:fld id="{0B22E215-D3C6-D84F-8ECF-5127C8518219}" type="slidenum">
              <a:rPr lang="en-US" smtClean="0"/>
              <a:pPr/>
              <a:t>48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171450" indent="-171450">
              <a:buFont typeface="Arial" pitchFamily="34" charset="0"/>
              <a:buChar char="•"/>
            </a:pPr>
            <a:r>
              <a:rPr lang="en-US" dirty="0" smtClean="0"/>
              <a:t>NIEM-UML helps address the complexities of information sharing technologies</a:t>
            </a:r>
          </a:p>
          <a:p>
            <a:pPr marL="171450" indent="-171450">
              <a:buFont typeface="Arial" pitchFamily="34" charset="0"/>
              <a:buChar char="•"/>
            </a:pPr>
            <a:endParaRPr lang="en-US" dirty="0" smtClean="0"/>
          </a:p>
          <a:p>
            <a:pPr marL="171450" indent="-171450">
              <a:buFont typeface="Arial" pitchFamily="34" charset="0"/>
              <a:buChar char="•"/>
            </a:pPr>
            <a:r>
              <a:rPr lang="en-US" baseline="0" dirty="0" smtClean="0"/>
              <a:t> ʘ UML provides high-level information models</a:t>
            </a:r>
          </a:p>
          <a:p>
            <a:pPr marL="171450" indent="-171450">
              <a:buFont typeface="Arial" pitchFamily="34" charset="0"/>
              <a:buChar char="•"/>
            </a:pPr>
            <a:r>
              <a:rPr lang="en-US" dirty="0" smtClean="0"/>
              <a:t>That are easier for people and organizations to understand</a:t>
            </a:r>
          </a:p>
          <a:p>
            <a:pPr marL="171450" indent="-171450">
              <a:buFont typeface="Arial" pitchFamily="34" charset="0"/>
              <a:buChar char="•"/>
            </a:pPr>
            <a:r>
              <a:rPr lang="en-US" baseline="0" dirty="0" smtClean="0"/>
              <a:t> ʘ </a:t>
            </a:r>
            <a:r>
              <a:rPr lang="en-US" dirty="0" smtClean="0"/>
              <a:t>Tools</a:t>
            </a:r>
            <a:r>
              <a:rPr lang="en-US" baseline="0" dirty="0" smtClean="0"/>
              <a:t> automatically generate the bits and bytes needed for on-the-wire specifications based on the NIEM-UML standard</a:t>
            </a:r>
          </a:p>
          <a:p>
            <a:pPr marL="171450" indent="-171450">
              <a:buFont typeface="Arial" pitchFamily="34" charset="0"/>
              <a:buChar char="•"/>
            </a:pPr>
            <a:r>
              <a:rPr lang="en-US" baseline="0" dirty="0" smtClean="0"/>
              <a:t> ʘ The way NIEM-UML is modeled and generates technology specifications is based on the model driven architecture standards of the object management group</a:t>
            </a:r>
            <a:endParaRPr lang="en-US" dirty="0" smtClean="0"/>
          </a:p>
          <a:p>
            <a:endParaRPr lang="en-US" dirty="0"/>
          </a:p>
        </p:txBody>
      </p:sp>
      <p:sp>
        <p:nvSpPr>
          <p:cNvPr id="4" name="Slide Number Placeholder 3"/>
          <p:cNvSpPr>
            <a:spLocks noGrp="1"/>
          </p:cNvSpPr>
          <p:nvPr>
            <p:ph type="sldNum" sz="quarter" idx="10"/>
          </p:nvPr>
        </p:nvSpPr>
        <p:spPr/>
        <p:txBody>
          <a:bodyPr/>
          <a:lstStyle/>
          <a:p>
            <a:fld id="{0B22E215-D3C6-D84F-8ECF-5127C8518219}" type="slidenum">
              <a:rPr lang="en-US" smtClean="0"/>
              <a:pPr/>
              <a:t>49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171450" indent="-171450">
              <a:buFont typeface="Arial" pitchFamily="34" charset="0"/>
              <a:buChar char="•"/>
            </a:pPr>
            <a:r>
              <a:rPr lang="en-US" dirty="0" smtClean="0"/>
              <a:t>UML, the unified modeling language, is the OMG standard on which NIEM-UML is based</a:t>
            </a:r>
          </a:p>
          <a:p>
            <a:pPr marL="171450" indent="-171450">
              <a:buFont typeface="Arial" pitchFamily="34" charset="0"/>
              <a:buChar char="•"/>
            </a:pPr>
            <a:r>
              <a:rPr lang="en-US" dirty="0" smtClean="0"/>
              <a:t>Modeling for NIEM is defined</a:t>
            </a:r>
            <a:r>
              <a:rPr lang="en-US" baseline="0" dirty="0" smtClean="0"/>
              <a:t> u</a:t>
            </a:r>
            <a:r>
              <a:rPr lang="en-US" dirty="0" smtClean="0"/>
              <a:t>sing the built-in</a:t>
            </a:r>
            <a:r>
              <a:rPr lang="en-US" baseline="0" dirty="0" smtClean="0"/>
              <a:t> extension mechanisms of UML</a:t>
            </a:r>
          </a:p>
          <a:p>
            <a:pPr marL="171450" indent="-171450">
              <a:buFont typeface="Arial" pitchFamily="34" charset="0"/>
              <a:buChar char="•"/>
            </a:pPr>
            <a:r>
              <a:rPr lang="en-US" baseline="0" dirty="0" smtClean="0"/>
              <a:t> ʘ This is called a UML “profile”.  </a:t>
            </a:r>
          </a:p>
          <a:p>
            <a:pPr marL="171450" indent="-171450">
              <a:buFont typeface="Arial" pitchFamily="34" charset="0"/>
              <a:buChar char="•"/>
            </a:pPr>
            <a:r>
              <a:rPr lang="en-US" baseline="0" dirty="0" smtClean="0"/>
              <a:t> ʘ The NIEM-UML profile extends and tailors UML to fully model NIEM information concepts as understood by stakeholders</a:t>
            </a:r>
          </a:p>
          <a:p>
            <a:pPr marL="171450" indent="-171450">
              <a:buFont typeface="Arial" pitchFamily="34" charset="0"/>
              <a:buChar char="•"/>
            </a:pPr>
            <a:r>
              <a:rPr lang="en-US" baseline="0" dirty="0" smtClean="0"/>
              <a:t> ʘ Another part of the NIEM-UML specification, the transforms, define how tools produce NIEM technical specification from NIEM-UML models as well as how to convert technical specifications into models – providing for “round trip” engineering.</a:t>
            </a:r>
          </a:p>
          <a:p>
            <a:endParaRPr lang="en-US" dirty="0" smtClean="0"/>
          </a:p>
        </p:txBody>
      </p:sp>
      <p:sp>
        <p:nvSpPr>
          <p:cNvPr id="4" name="Slide Number Placeholder 3"/>
          <p:cNvSpPr>
            <a:spLocks noGrp="1"/>
          </p:cNvSpPr>
          <p:nvPr>
            <p:ph type="sldNum" sz="quarter" idx="10"/>
          </p:nvPr>
        </p:nvSpPr>
        <p:spPr/>
        <p:txBody>
          <a:bodyPr/>
          <a:lstStyle/>
          <a:p>
            <a:fld id="{0B22E215-D3C6-D84F-8ECF-5127C8518219}" type="slidenum">
              <a:rPr lang="en-US" smtClean="0"/>
              <a:pPr/>
              <a:t>50</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Using</a:t>
            </a:r>
            <a:r>
              <a:rPr lang="en-US" baseline="0" dirty="0" smtClean="0"/>
              <a:t> the NIEM-UML profile with UML modeling tools, ʘ domain experts combine their own unique needs with the  ʘ NIEM reference vocabularies to  ʘ design information exchange models that will ultimately produce NIEM information exchange packages that power </a:t>
            </a:r>
            <a:r>
              <a:rPr lang="en-US" baseline="0" dirty="0" err="1" smtClean="0"/>
              <a:t>XML“on</a:t>
            </a:r>
            <a:r>
              <a:rPr lang="en-US" baseline="0" dirty="0" smtClean="0"/>
              <a:t> the wire” technologies</a:t>
            </a:r>
          </a:p>
          <a:p>
            <a:endParaRPr lang="en-US" dirty="0"/>
          </a:p>
        </p:txBody>
      </p:sp>
      <p:sp>
        <p:nvSpPr>
          <p:cNvPr id="4" name="Slide Number Placeholder 3"/>
          <p:cNvSpPr>
            <a:spLocks noGrp="1"/>
          </p:cNvSpPr>
          <p:nvPr>
            <p:ph type="sldNum" sz="quarter" idx="10"/>
          </p:nvPr>
        </p:nvSpPr>
        <p:spPr/>
        <p:txBody>
          <a:bodyPr/>
          <a:lstStyle/>
          <a:p>
            <a:fld id="{0B22E215-D3C6-D84F-8ECF-5127C8518219}" type="slidenum">
              <a:rPr lang="en-US" smtClean="0"/>
              <a:pPr/>
              <a:t>51</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the same way, NIEM-UML can help ʘ users create new ʘ domain vocabularies that will ʘ extend NIEM, domains created with NIEM-UML will have both a UML and XML representation</a:t>
            </a:r>
          </a:p>
          <a:p>
            <a:endParaRPr lang="en-US" dirty="0"/>
          </a:p>
        </p:txBody>
      </p:sp>
      <p:sp>
        <p:nvSpPr>
          <p:cNvPr id="4" name="Slide Number Placeholder 3"/>
          <p:cNvSpPr>
            <a:spLocks noGrp="1"/>
          </p:cNvSpPr>
          <p:nvPr>
            <p:ph type="sldNum" sz="quarter" idx="10"/>
          </p:nvPr>
        </p:nvSpPr>
        <p:spPr/>
        <p:txBody>
          <a:bodyPr/>
          <a:lstStyle/>
          <a:p>
            <a:fld id="{0B22E215-D3C6-D84F-8ECF-5127C8518219}" type="slidenum">
              <a:rPr lang="en-US" smtClean="0"/>
              <a:pPr/>
              <a:t>52</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Watch the monitor – one click per line</a:t>
            </a:r>
          </a:p>
          <a:p>
            <a:endParaRPr lang="en-US" dirty="0"/>
          </a:p>
        </p:txBody>
      </p:sp>
      <p:sp>
        <p:nvSpPr>
          <p:cNvPr id="4" name="Slide Number Placeholder 3"/>
          <p:cNvSpPr>
            <a:spLocks noGrp="1"/>
          </p:cNvSpPr>
          <p:nvPr>
            <p:ph type="sldNum" sz="quarter" idx="10"/>
          </p:nvPr>
        </p:nvSpPr>
        <p:spPr/>
        <p:txBody>
          <a:bodyPr/>
          <a:lstStyle/>
          <a:p>
            <a:fld id="{0B22E215-D3C6-D84F-8ECF-5127C8518219}" type="slidenum">
              <a:rPr lang="en-US" smtClean="0"/>
              <a:pPr/>
              <a:t>53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98600" y="2895600"/>
            <a:ext cx="6146800" cy="838200"/>
          </a:xfrm>
        </p:spPr>
        <p:txBody>
          <a:bodyPr>
            <a:noAutofit/>
          </a:bodyPr>
          <a:lstStyle>
            <a:lvl1pPr algn="ctr">
              <a:defRPr sz="4800"/>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D990C8C-12B1-4F02-A549-89A15FBC1DE6}" type="datetime1">
              <a:rPr lang="en-US" smtClean="0"/>
              <a:t>10/22/2012</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98600" y="2895600"/>
            <a:ext cx="6146800" cy="838200"/>
          </a:xfrm>
        </p:spPr>
        <p:txBody>
          <a:bodyPr>
            <a:noAutofit/>
          </a:bodyPr>
          <a:lstStyle>
            <a:lvl1pPr algn="ctr">
              <a:defRPr sz="4800"/>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D27D4C0-8A3D-41AF-9DE1-89705BA06379}" type="datetime1">
              <a:rPr lang="en-US" smtClean="0">
                <a:solidFill>
                  <a:srgbClr val="1F497D"/>
                </a:solidFill>
              </a:rPr>
              <a:t>10/22/2012</a:t>
            </a:fld>
            <a:endParaRPr lang="en-US" dirty="0">
              <a:solidFill>
                <a:srgbClr val="1F497D"/>
              </a:solidFill>
            </a:endParaRPr>
          </a:p>
        </p:txBody>
      </p:sp>
    </p:spTree>
    <p:extLst>
      <p:ext uri="{BB962C8B-B14F-4D97-AF65-F5344CB8AC3E}">
        <p14:creationId xmlns:p14="http://schemas.microsoft.com/office/powerpoint/2010/main" val="746692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473325"/>
            <a:ext cx="7772400" cy="981075"/>
          </a:xfrm>
        </p:spPr>
        <p:txBody>
          <a:bodyPr/>
          <a:lstStyle>
            <a:lvl1pPr>
              <a:defRPr b="1"/>
            </a:lvl1pPr>
          </a:lstStyle>
          <a:p>
            <a:r>
              <a:rPr lang="en-US" smtClean="0"/>
              <a:t>Click to edit Master title style</a:t>
            </a:r>
            <a:endParaRPr lang="en-US" dirty="0"/>
          </a:p>
        </p:txBody>
      </p:sp>
      <p:sp>
        <p:nvSpPr>
          <p:cNvPr id="3" name="Subtitle 2"/>
          <p:cNvSpPr>
            <a:spLocks noGrp="1"/>
          </p:cNvSpPr>
          <p:nvPr>
            <p:ph type="subTitle" idx="1"/>
          </p:nvPr>
        </p:nvSpPr>
        <p:spPr>
          <a:xfrm>
            <a:off x="1371600" y="3594100"/>
            <a:ext cx="6400800" cy="495300"/>
          </a:xfrm>
        </p:spPr>
        <p:txBody>
          <a:bodyPr>
            <a:normAutofit/>
          </a:bodyPr>
          <a:lstStyle>
            <a:lvl1pPr marL="0" indent="0" algn="ctr">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D72DB5A-08CC-4E3D-ADA7-4C517F808560}" type="datetime1">
              <a:rPr lang="en-US" smtClean="0">
                <a:solidFill>
                  <a:srgbClr val="1F497D"/>
                </a:solidFill>
              </a:rPr>
              <a:t>10/22/2012</a:t>
            </a:fld>
            <a:endParaRPr lang="en-US" dirty="0">
              <a:solidFill>
                <a:srgbClr val="1F497D"/>
              </a:solidFill>
            </a:endParaRPr>
          </a:p>
        </p:txBody>
      </p:sp>
    </p:spTree>
    <p:extLst>
      <p:ext uri="{BB962C8B-B14F-4D97-AF65-F5344CB8AC3E}">
        <p14:creationId xmlns:p14="http://schemas.microsoft.com/office/powerpoint/2010/main" val="4209764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fld id="{C8389617-8F9C-4078-A566-785EE456FBD9}" type="datetime1">
              <a:rPr lang="en-US" smtClean="0">
                <a:solidFill>
                  <a:srgbClr val="1F497D"/>
                </a:solidFill>
              </a:rPr>
              <a:t>10/22/2012</a:t>
            </a:fld>
            <a:endParaRPr lang="en-US" dirty="0">
              <a:solidFill>
                <a:srgbClr val="1F497D"/>
              </a:solidFill>
            </a:endParaRPr>
          </a:p>
        </p:txBody>
      </p:sp>
      <p:sp>
        <p:nvSpPr>
          <p:cNvPr id="8"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000">
                <a:solidFill>
                  <a:schemeClr val="tx2"/>
                </a:solidFill>
              </a:defRPr>
            </a:lvl1pPr>
          </a:lstStyle>
          <a:p>
            <a:endParaRPr lang="en-US" dirty="0">
              <a:solidFill>
                <a:srgbClr val="1F497D"/>
              </a:solidFill>
            </a:endParaRPr>
          </a:p>
        </p:txBody>
      </p:sp>
      <p:sp>
        <p:nvSpPr>
          <p:cNvPr id="7" name="Content Placeholder 6"/>
          <p:cNvSpPr>
            <a:spLocks noGrp="1"/>
          </p:cNvSpPr>
          <p:nvPr>
            <p:ph sz="quarter" idx="11"/>
          </p:nvPr>
        </p:nvSpPr>
        <p:spPr>
          <a:xfrm>
            <a:off x="457200" y="1492250"/>
            <a:ext cx="8229600" cy="4445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285579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91801"/>
            <a:ext cx="4038600" cy="4375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91801"/>
            <a:ext cx="4038600" cy="4375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0AA79DFA-6A33-46D9-9E8B-267A83680F1B}" type="datetime1">
              <a:rPr lang="en-US" smtClean="0">
                <a:solidFill>
                  <a:srgbClr val="1F497D"/>
                </a:solidFill>
              </a:rPr>
              <a:t>10/22/2012</a:t>
            </a:fld>
            <a:endParaRPr lang="en-US" dirty="0">
              <a:solidFill>
                <a:srgbClr val="1F497D"/>
              </a:solidFill>
            </a:endParaRPr>
          </a:p>
        </p:txBody>
      </p:sp>
      <p:sp>
        <p:nvSpPr>
          <p:cNvPr id="7"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000">
                <a:solidFill>
                  <a:schemeClr val="tx2"/>
                </a:solidFill>
              </a:defRPr>
            </a:lvl1pPr>
          </a:lstStyle>
          <a:p>
            <a:endParaRPr lang="en-US" dirty="0">
              <a:solidFill>
                <a:srgbClr val="1F497D"/>
              </a:solidFill>
            </a:endParaRPr>
          </a:p>
        </p:txBody>
      </p:sp>
    </p:spTree>
    <p:extLst>
      <p:ext uri="{BB962C8B-B14F-4D97-AF65-F5344CB8AC3E}">
        <p14:creationId xmlns:p14="http://schemas.microsoft.com/office/powerpoint/2010/main" val="33491229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409057"/>
            <a:ext cx="4040188" cy="348374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0FD311E0-5E3D-452B-96C4-757183F0ECD4}" type="datetime1">
              <a:rPr lang="en-US" smtClean="0">
                <a:solidFill>
                  <a:srgbClr val="1F497D"/>
                </a:solidFill>
              </a:rPr>
              <a:t>10/22/2012</a:t>
            </a:fld>
            <a:endParaRPr lang="en-US" dirty="0">
              <a:solidFill>
                <a:srgbClr val="1F497D"/>
              </a:solidFill>
            </a:endParaRPr>
          </a:p>
        </p:txBody>
      </p:sp>
      <p:sp>
        <p:nvSpPr>
          <p:cNvPr id="12" name="Chart Placeholder 11"/>
          <p:cNvSpPr>
            <a:spLocks noGrp="1"/>
          </p:cNvSpPr>
          <p:nvPr>
            <p:ph type="chart" sz="quarter" idx="11"/>
          </p:nvPr>
        </p:nvSpPr>
        <p:spPr>
          <a:xfrm>
            <a:off x="4800600" y="1535113"/>
            <a:ext cx="3771900" cy="4357687"/>
          </a:xfrm>
        </p:spPr>
        <p:txBody>
          <a:bodyPr/>
          <a:lstStyle/>
          <a:p>
            <a:r>
              <a:rPr lang="en-US" dirty="0" smtClean="0"/>
              <a:t>Click icon to add chart</a:t>
            </a:r>
            <a:endParaRPr lang="en-US" dirty="0"/>
          </a:p>
        </p:txBody>
      </p:sp>
      <p:sp>
        <p:nvSpPr>
          <p:cNvPr id="8"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000">
                <a:solidFill>
                  <a:schemeClr val="tx2"/>
                </a:solidFill>
              </a:defRPr>
            </a:lvl1pPr>
          </a:lstStyle>
          <a:p>
            <a:endParaRPr lang="en-US" dirty="0">
              <a:solidFill>
                <a:srgbClr val="1F497D"/>
              </a:solidFill>
            </a:endParaRPr>
          </a:p>
        </p:txBody>
      </p:sp>
    </p:spTree>
    <p:extLst>
      <p:ext uri="{BB962C8B-B14F-4D97-AF65-F5344CB8AC3E}">
        <p14:creationId xmlns:p14="http://schemas.microsoft.com/office/powerpoint/2010/main" val="2792921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normAutofit/>
          </a:bodyPr>
          <a:lstStyle>
            <a:lvl1pPr algn="l">
              <a:defRPr sz="2400" b="1" cap="none">
                <a:effectLst/>
              </a:defRPr>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C8B88F5-9C4B-42F8-92FF-C78CD7EA37AF}" type="datetime1">
              <a:rPr lang="en-US" smtClean="0">
                <a:solidFill>
                  <a:srgbClr val="1F497D"/>
                </a:solidFill>
              </a:rPr>
              <a:t>10/22/2012</a:t>
            </a:fld>
            <a:endParaRPr lang="en-US" dirty="0">
              <a:solidFill>
                <a:srgbClr val="1F497D"/>
              </a:solidFill>
            </a:endParaRPr>
          </a:p>
        </p:txBody>
      </p:sp>
      <p:sp>
        <p:nvSpPr>
          <p:cNvPr id="6"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000">
                <a:solidFill>
                  <a:schemeClr val="tx2"/>
                </a:solidFill>
              </a:defRPr>
            </a:lvl1pPr>
          </a:lstStyle>
          <a:p>
            <a:endParaRPr lang="en-US" dirty="0">
              <a:solidFill>
                <a:srgbClr val="1F497D"/>
              </a:solidFill>
            </a:endParaRPr>
          </a:p>
        </p:txBody>
      </p:sp>
    </p:spTree>
    <p:extLst>
      <p:ext uri="{BB962C8B-B14F-4D97-AF65-F5344CB8AC3E}">
        <p14:creationId xmlns:p14="http://schemas.microsoft.com/office/powerpoint/2010/main" val="19801810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5138FB11-2FB9-42EC-AFB7-E84BD257FF0F}" type="datetime1">
              <a:rPr lang="en-US" smtClean="0">
                <a:solidFill>
                  <a:srgbClr val="1F497D"/>
                </a:solidFill>
              </a:rPr>
              <a:t>10/22/2012</a:t>
            </a:fld>
            <a:endParaRPr lang="en-US" dirty="0">
              <a:solidFill>
                <a:srgbClr val="1F497D"/>
              </a:solidFill>
            </a:endParaRPr>
          </a:p>
        </p:txBody>
      </p:sp>
      <p:sp>
        <p:nvSpPr>
          <p:cNvPr id="9" name="Table Placeholder 8"/>
          <p:cNvSpPr>
            <a:spLocks noGrp="1"/>
          </p:cNvSpPr>
          <p:nvPr>
            <p:ph type="tbl" sz="quarter" idx="12"/>
          </p:nvPr>
        </p:nvSpPr>
        <p:spPr>
          <a:xfrm>
            <a:off x="457200" y="1491801"/>
            <a:ext cx="8089900" cy="4362899"/>
          </a:xfrm>
        </p:spPr>
        <p:txBody>
          <a:bodyPr/>
          <a:lstStyle/>
          <a:p>
            <a:endParaRPr lang="en-US" dirty="0"/>
          </a:p>
        </p:txBody>
      </p:sp>
      <p:sp>
        <p:nvSpPr>
          <p:cNvPr id="8"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000">
                <a:solidFill>
                  <a:schemeClr val="tx2"/>
                </a:solidFill>
              </a:defRPr>
            </a:lvl1pPr>
          </a:lstStyle>
          <a:p>
            <a:endParaRPr lang="en-US" dirty="0">
              <a:solidFill>
                <a:srgbClr val="1F497D"/>
              </a:solidFill>
            </a:endParaRPr>
          </a:p>
        </p:txBody>
      </p:sp>
    </p:spTree>
    <p:extLst>
      <p:ext uri="{BB962C8B-B14F-4D97-AF65-F5344CB8AC3E}">
        <p14:creationId xmlns:p14="http://schemas.microsoft.com/office/powerpoint/2010/main" val="9167765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409057"/>
            <a:ext cx="4040188" cy="348374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F34933D0-8BEC-4245-810A-9ABABF31B5E3}" type="datetime1">
              <a:rPr lang="en-US" smtClean="0">
                <a:solidFill>
                  <a:srgbClr val="1F497D"/>
                </a:solidFill>
              </a:rPr>
              <a:t>10/22/2012</a:t>
            </a:fld>
            <a:endParaRPr lang="en-US" dirty="0">
              <a:solidFill>
                <a:srgbClr val="1F497D"/>
              </a:solidFill>
            </a:endParaRPr>
          </a:p>
        </p:txBody>
      </p:sp>
      <p:sp>
        <p:nvSpPr>
          <p:cNvPr id="12" name="Chart Placeholder 11"/>
          <p:cNvSpPr>
            <a:spLocks noGrp="1"/>
          </p:cNvSpPr>
          <p:nvPr>
            <p:ph type="chart" sz="quarter" idx="11"/>
          </p:nvPr>
        </p:nvSpPr>
        <p:spPr>
          <a:xfrm>
            <a:off x="4800600" y="1535113"/>
            <a:ext cx="3771900" cy="4357687"/>
          </a:xfrm>
        </p:spPr>
        <p:txBody>
          <a:bodyPr/>
          <a:lstStyle/>
          <a:p>
            <a:endParaRPr lang="en-US" dirty="0"/>
          </a:p>
        </p:txBody>
      </p:sp>
      <p:sp>
        <p:nvSpPr>
          <p:cNvPr id="8"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000">
                <a:solidFill>
                  <a:schemeClr val="tx2"/>
                </a:solidFill>
              </a:defRPr>
            </a:lvl1pPr>
          </a:lstStyle>
          <a:p>
            <a:endParaRPr lang="en-US" dirty="0">
              <a:solidFill>
                <a:srgbClr val="1F497D"/>
              </a:solidFill>
            </a:endParaRPr>
          </a:p>
        </p:txBody>
      </p:sp>
    </p:spTree>
    <p:extLst>
      <p:ext uri="{BB962C8B-B14F-4D97-AF65-F5344CB8AC3E}">
        <p14:creationId xmlns:p14="http://schemas.microsoft.com/office/powerpoint/2010/main" val="6446111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0"/>
            <a:ext cx="8229600" cy="5943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endParaRPr lang="en-US"/>
          </a:p>
        </p:txBody>
      </p:sp>
      <p:sp>
        <p:nvSpPr>
          <p:cNvPr id="4" name="Rectangle 6"/>
          <p:cNvSpPr>
            <a:spLocks noGrp="1" noChangeArrowheads="1"/>
          </p:cNvSpPr>
          <p:nvPr>
            <p:ph type="sldNum" sz="quarter" idx="11"/>
          </p:nvPr>
        </p:nvSpPr>
        <p:spPr>
          <a:xfrm>
            <a:off x="6553200" y="6245225"/>
            <a:ext cx="2133600" cy="476250"/>
          </a:xfrm>
          <a:prstGeom prst="rect">
            <a:avLst/>
          </a:prstGeom>
          <a:ln/>
        </p:spPr>
        <p:txBody>
          <a:bodyPr/>
          <a:lstStyle>
            <a:lvl1pPr>
              <a:defRPr/>
            </a:lvl1pPr>
          </a:lstStyle>
          <a:p>
            <a:pPr>
              <a:defRPr/>
            </a:pPr>
            <a:fld id="{F3E287B8-36F7-4EA7-B43C-7DADD6DC395E}" type="slidenum">
              <a:rPr lang="en-US"/>
              <a:pPr>
                <a:defRPr/>
              </a:pPr>
              <a:t>‹#›</a:t>
            </a:fld>
            <a:endParaRPr lang="en-US"/>
          </a:p>
        </p:txBody>
      </p:sp>
    </p:spTree>
    <p:extLst>
      <p:ext uri="{BB962C8B-B14F-4D97-AF65-F5344CB8AC3E}">
        <p14:creationId xmlns:p14="http://schemas.microsoft.com/office/powerpoint/2010/main" val="11384356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1498600" y="4621161"/>
            <a:ext cx="6146800" cy="838200"/>
          </a:xfrm>
          <a:prstGeom prst="rect">
            <a:avLst/>
          </a:prstGeom>
        </p:spPr>
        <p:txBody>
          <a:bodyPr>
            <a:noAutofit/>
          </a:bodyPr>
          <a:lstStyle>
            <a:lvl1pPr algn="ctr">
              <a:defRPr sz="2800" baseline="0">
                <a:solidFill>
                  <a:schemeClr val="bg1">
                    <a:lumMod val="50000"/>
                  </a:schemeClr>
                </a:solidFill>
                <a:effectLst/>
                <a:latin typeface="Arial"/>
                <a:cs typeface="Arial"/>
              </a:defRPr>
            </a:lvl1pPr>
          </a:lstStyle>
          <a:p>
            <a:r>
              <a:rPr lang="en-US" dirty="0" smtClean="0"/>
              <a:t>Title Master</a:t>
            </a:r>
            <a:endParaRPr lang="en-US" dirty="0"/>
          </a:p>
        </p:txBody>
      </p:sp>
    </p:spTree>
    <p:extLst>
      <p:ext uri="{BB962C8B-B14F-4D97-AF65-F5344CB8AC3E}">
        <p14:creationId xmlns:p14="http://schemas.microsoft.com/office/powerpoint/2010/main" val="1779193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473325"/>
            <a:ext cx="7772400" cy="981075"/>
          </a:xfrm>
        </p:spPr>
        <p:txBody>
          <a:bodyPr/>
          <a:lstStyle>
            <a:lvl1pPr>
              <a:defRPr b="1"/>
            </a:lvl1pPr>
          </a:lstStyle>
          <a:p>
            <a:r>
              <a:rPr lang="en-US" smtClean="0"/>
              <a:t>Click to edit Master title style</a:t>
            </a:r>
            <a:endParaRPr lang="en-US" dirty="0"/>
          </a:p>
        </p:txBody>
      </p:sp>
      <p:sp>
        <p:nvSpPr>
          <p:cNvPr id="3" name="Subtitle 2"/>
          <p:cNvSpPr>
            <a:spLocks noGrp="1"/>
          </p:cNvSpPr>
          <p:nvPr>
            <p:ph type="subTitle" idx="1"/>
          </p:nvPr>
        </p:nvSpPr>
        <p:spPr>
          <a:xfrm>
            <a:off x="1371600" y="3594100"/>
            <a:ext cx="6400800" cy="495300"/>
          </a:xfrm>
        </p:spPr>
        <p:txBody>
          <a:bodyPr>
            <a:normAutofit/>
          </a:bodyPr>
          <a:lstStyle>
            <a:lvl1pPr marL="0" indent="0" algn="ctr">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8849245-1ED4-412B-BBF0-574140410FB1}" type="datetime1">
              <a:rPr lang="en-US" smtClean="0"/>
              <a:t>10/22/2012</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88277"/>
            <a:ext cx="8293656" cy="811359"/>
          </a:xfrm>
          <a:prstGeom prst="rect">
            <a:avLst/>
          </a:prstGeom>
        </p:spPr>
        <p:txBody>
          <a:bodyPr lIns="0" tIns="0" rIns="0" bIns="0" anchor="t" anchorCtr="0"/>
          <a:lstStyle>
            <a:lvl1pPr algn="ctr">
              <a:lnSpc>
                <a:spcPct val="80000"/>
              </a:lnSpc>
              <a:defRPr sz="3200" b="1" i="0" spc="-80">
                <a:solidFill>
                  <a:srgbClr val="00506F"/>
                </a:solidFill>
                <a:latin typeface="Tw Cen MT"/>
                <a:cs typeface="Tw Cen MT"/>
              </a:defRPr>
            </a:lvl1pPr>
          </a:lstStyle>
          <a:p>
            <a:r>
              <a:rPr lang="en-US" dirty="0" smtClean="0"/>
              <a:t>Click to edit Master title style</a:t>
            </a:r>
            <a:endParaRPr lang="en-US" dirty="0"/>
          </a:p>
        </p:txBody>
      </p:sp>
      <p:sp>
        <p:nvSpPr>
          <p:cNvPr id="5" name="Slide Number Placeholder 8"/>
          <p:cNvSpPr>
            <a:spLocks noGrp="1"/>
          </p:cNvSpPr>
          <p:nvPr>
            <p:ph type="sldNum" sz="quarter" idx="4"/>
          </p:nvPr>
        </p:nvSpPr>
        <p:spPr>
          <a:xfrm>
            <a:off x="3546442" y="6371824"/>
            <a:ext cx="2133600" cy="365125"/>
          </a:xfrm>
          <a:prstGeom prst="rect">
            <a:avLst/>
          </a:prstGeom>
        </p:spPr>
        <p:txBody>
          <a:bodyPr vert="horz" lIns="91440" tIns="45720" rIns="91440" bIns="45720" rtlCol="0" anchor="t" anchorCtr="0"/>
          <a:lstStyle>
            <a:lvl1pPr algn="ctr">
              <a:defRPr sz="1200">
                <a:solidFill>
                  <a:srgbClr val="1F497D"/>
                </a:solidFill>
              </a:defRPr>
            </a:lvl1pPr>
          </a:lstStyle>
          <a:p>
            <a:fld id="{DE814A3B-586F-6741-A578-6A3C03C31D10}" type="slidenum">
              <a:rPr lang="en-US" smtClean="0"/>
              <a:pPr/>
              <a:t>‹#›</a:t>
            </a:fld>
            <a:endParaRPr lang="en-US" dirty="0"/>
          </a:p>
        </p:txBody>
      </p:sp>
    </p:spTree>
    <p:extLst>
      <p:ext uri="{BB962C8B-B14F-4D97-AF65-F5344CB8AC3E}">
        <p14:creationId xmlns:p14="http://schemas.microsoft.com/office/powerpoint/2010/main" val="317050384"/>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88277"/>
            <a:ext cx="8293656" cy="811359"/>
          </a:xfrm>
          <a:prstGeom prst="rect">
            <a:avLst/>
          </a:prstGeom>
        </p:spPr>
        <p:txBody>
          <a:bodyPr lIns="0" tIns="0" rIns="0" bIns="0" anchor="t" anchorCtr="0"/>
          <a:lstStyle>
            <a:lvl1pPr algn="ctr">
              <a:lnSpc>
                <a:spcPct val="80000"/>
              </a:lnSpc>
              <a:defRPr sz="3200" b="1" i="0" spc="-80">
                <a:solidFill>
                  <a:srgbClr val="00506F"/>
                </a:solidFill>
                <a:latin typeface="Tw Cen MT"/>
                <a:cs typeface="Tw Cen MT"/>
              </a:defRPr>
            </a:lvl1pPr>
          </a:lstStyle>
          <a:p>
            <a:r>
              <a:rPr lang="en-US" dirty="0" smtClean="0"/>
              <a:t>Click to edit Master title style</a:t>
            </a:r>
            <a:endParaRPr lang="en-US" dirty="0"/>
          </a:p>
        </p:txBody>
      </p:sp>
      <p:sp>
        <p:nvSpPr>
          <p:cNvPr id="5" name="Slide Number Placeholder 8"/>
          <p:cNvSpPr>
            <a:spLocks noGrp="1"/>
          </p:cNvSpPr>
          <p:nvPr>
            <p:ph type="sldNum" sz="quarter" idx="4"/>
          </p:nvPr>
        </p:nvSpPr>
        <p:spPr>
          <a:xfrm>
            <a:off x="3546442" y="6371824"/>
            <a:ext cx="2133600" cy="365125"/>
          </a:xfrm>
          <a:prstGeom prst="rect">
            <a:avLst/>
          </a:prstGeom>
        </p:spPr>
        <p:txBody>
          <a:bodyPr vert="horz" lIns="91440" tIns="45720" rIns="91440" bIns="45720" rtlCol="0" anchor="t" anchorCtr="0"/>
          <a:lstStyle>
            <a:lvl1pPr algn="ctr">
              <a:defRPr sz="1200">
                <a:solidFill>
                  <a:srgbClr val="1F497D"/>
                </a:solidFill>
              </a:defRPr>
            </a:lvl1pPr>
          </a:lstStyle>
          <a:p>
            <a:fld id="{DE814A3B-586F-6741-A578-6A3C03C31D10}" type="slidenum">
              <a:rPr lang="en-US" smtClean="0"/>
              <a:pPr/>
              <a:t>‹#›</a:t>
            </a:fld>
            <a:endParaRPr lang="en-US" dirty="0"/>
          </a:p>
        </p:txBody>
      </p:sp>
    </p:spTree>
    <p:extLst>
      <p:ext uri="{BB962C8B-B14F-4D97-AF65-F5344CB8AC3E}">
        <p14:creationId xmlns:p14="http://schemas.microsoft.com/office/powerpoint/2010/main" val="3305948269"/>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88277"/>
            <a:ext cx="8293656" cy="811359"/>
          </a:xfrm>
          <a:prstGeom prst="rect">
            <a:avLst/>
          </a:prstGeom>
        </p:spPr>
        <p:txBody>
          <a:bodyPr lIns="0" tIns="0" rIns="0" bIns="0" anchor="t" anchorCtr="0"/>
          <a:lstStyle>
            <a:lvl1pPr algn="ctr">
              <a:lnSpc>
                <a:spcPct val="80000"/>
              </a:lnSpc>
              <a:defRPr sz="3200" b="1" i="0" spc="-80">
                <a:solidFill>
                  <a:srgbClr val="00506F"/>
                </a:solidFill>
                <a:latin typeface="Tw Cen MT"/>
                <a:cs typeface="Tw Cen MT"/>
              </a:defRPr>
            </a:lvl1pPr>
          </a:lstStyle>
          <a:p>
            <a:r>
              <a:rPr lang="en-US" dirty="0" smtClean="0"/>
              <a:t>Click to edit Master title style</a:t>
            </a:r>
            <a:endParaRPr lang="en-US" dirty="0"/>
          </a:p>
        </p:txBody>
      </p:sp>
      <p:sp>
        <p:nvSpPr>
          <p:cNvPr id="5" name="Slide Number Placeholder 8"/>
          <p:cNvSpPr>
            <a:spLocks noGrp="1"/>
          </p:cNvSpPr>
          <p:nvPr>
            <p:ph type="sldNum" sz="quarter" idx="4"/>
          </p:nvPr>
        </p:nvSpPr>
        <p:spPr>
          <a:xfrm>
            <a:off x="3546442" y="6371824"/>
            <a:ext cx="2133600" cy="365125"/>
          </a:xfrm>
          <a:prstGeom prst="rect">
            <a:avLst/>
          </a:prstGeom>
        </p:spPr>
        <p:txBody>
          <a:bodyPr vert="horz" lIns="91440" tIns="45720" rIns="91440" bIns="45720" rtlCol="0" anchor="t" anchorCtr="0"/>
          <a:lstStyle>
            <a:lvl1pPr algn="ctr">
              <a:defRPr sz="1200">
                <a:solidFill>
                  <a:srgbClr val="1F497D"/>
                </a:solidFill>
              </a:defRPr>
            </a:lvl1pPr>
          </a:lstStyle>
          <a:p>
            <a:fld id="{DE814A3B-586F-6741-A578-6A3C03C31D10}" type="slidenum">
              <a:rPr lang="en-US" smtClean="0"/>
              <a:pPr/>
              <a:t>‹#›</a:t>
            </a:fld>
            <a:endParaRPr lang="en-US" dirty="0"/>
          </a:p>
        </p:txBody>
      </p:sp>
    </p:spTree>
    <p:extLst>
      <p:ext uri="{BB962C8B-B14F-4D97-AF65-F5344CB8AC3E}">
        <p14:creationId xmlns:p14="http://schemas.microsoft.com/office/powerpoint/2010/main" val="151813608"/>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88277"/>
            <a:ext cx="8293656" cy="811359"/>
          </a:xfrm>
          <a:prstGeom prst="rect">
            <a:avLst/>
          </a:prstGeom>
        </p:spPr>
        <p:txBody>
          <a:bodyPr lIns="0" tIns="0" rIns="0" bIns="0" anchor="t" anchorCtr="0"/>
          <a:lstStyle>
            <a:lvl1pPr algn="ctr">
              <a:lnSpc>
                <a:spcPct val="80000"/>
              </a:lnSpc>
              <a:defRPr sz="3200" b="1" i="0" spc="-80">
                <a:solidFill>
                  <a:srgbClr val="00506F"/>
                </a:solidFill>
                <a:latin typeface="Tw Cen MT"/>
                <a:cs typeface="Tw Cen MT"/>
              </a:defRPr>
            </a:lvl1pPr>
          </a:lstStyle>
          <a:p>
            <a:r>
              <a:rPr lang="en-US" dirty="0" smtClean="0"/>
              <a:t>Click to edit Master title style</a:t>
            </a:r>
            <a:endParaRPr lang="en-US" dirty="0"/>
          </a:p>
        </p:txBody>
      </p:sp>
      <p:sp>
        <p:nvSpPr>
          <p:cNvPr id="5" name="Slide Number Placeholder 8"/>
          <p:cNvSpPr>
            <a:spLocks noGrp="1"/>
          </p:cNvSpPr>
          <p:nvPr>
            <p:ph type="sldNum" sz="quarter" idx="4"/>
          </p:nvPr>
        </p:nvSpPr>
        <p:spPr>
          <a:xfrm>
            <a:off x="3546442" y="6371824"/>
            <a:ext cx="2133600" cy="365125"/>
          </a:xfrm>
          <a:prstGeom prst="rect">
            <a:avLst/>
          </a:prstGeom>
        </p:spPr>
        <p:txBody>
          <a:bodyPr vert="horz" lIns="91440" tIns="45720" rIns="91440" bIns="45720" rtlCol="0" anchor="t" anchorCtr="0"/>
          <a:lstStyle>
            <a:lvl1pPr algn="ctr">
              <a:defRPr sz="1200">
                <a:solidFill>
                  <a:srgbClr val="1F497D"/>
                </a:solidFill>
              </a:defRPr>
            </a:lvl1pPr>
          </a:lstStyle>
          <a:p>
            <a:fld id="{DE814A3B-586F-6741-A578-6A3C03C31D10}" type="slidenum">
              <a:rPr lang="en-US" smtClean="0"/>
              <a:pPr/>
              <a:t>‹#›</a:t>
            </a:fld>
            <a:endParaRPr lang="en-US" dirty="0"/>
          </a:p>
        </p:txBody>
      </p:sp>
    </p:spTree>
    <p:extLst>
      <p:ext uri="{BB962C8B-B14F-4D97-AF65-F5344CB8AC3E}">
        <p14:creationId xmlns:p14="http://schemas.microsoft.com/office/powerpoint/2010/main" val="2326899492"/>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88277"/>
            <a:ext cx="8293656" cy="811359"/>
          </a:xfrm>
          <a:prstGeom prst="rect">
            <a:avLst/>
          </a:prstGeom>
        </p:spPr>
        <p:txBody>
          <a:bodyPr lIns="0" tIns="0" rIns="0" bIns="0" anchor="t" anchorCtr="0"/>
          <a:lstStyle>
            <a:lvl1pPr algn="ctr">
              <a:lnSpc>
                <a:spcPct val="80000"/>
              </a:lnSpc>
              <a:defRPr sz="3200" b="1" i="0" spc="-80">
                <a:solidFill>
                  <a:srgbClr val="00506F"/>
                </a:solidFill>
                <a:latin typeface="Tw Cen MT"/>
                <a:cs typeface="Tw Cen MT"/>
              </a:defRPr>
            </a:lvl1pPr>
          </a:lstStyle>
          <a:p>
            <a:r>
              <a:rPr lang="en-US" dirty="0" smtClean="0"/>
              <a:t>Click to edit Master title style</a:t>
            </a:r>
            <a:endParaRPr lang="en-US" dirty="0"/>
          </a:p>
        </p:txBody>
      </p:sp>
      <p:sp>
        <p:nvSpPr>
          <p:cNvPr id="5" name="Slide Number Placeholder 8"/>
          <p:cNvSpPr>
            <a:spLocks noGrp="1"/>
          </p:cNvSpPr>
          <p:nvPr>
            <p:ph type="sldNum" sz="quarter" idx="4"/>
          </p:nvPr>
        </p:nvSpPr>
        <p:spPr>
          <a:xfrm>
            <a:off x="3546442" y="6371824"/>
            <a:ext cx="2133600" cy="365125"/>
          </a:xfrm>
          <a:prstGeom prst="rect">
            <a:avLst/>
          </a:prstGeom>
        </p:spPr>
        <p:txBody>
          <a:bodyPr vert="horz" lIns="91440" tIns="45720" rIns="91440" bIns="45720" rtlCol="0" anchor="t" anchorCtr="0"/>
          <a:lstStyle>
            <a:lvl1pPr algn="ctr">
              <a:defRPr sz="1200">
                <a:solidFill>
                  <a:srgbClr val="1F497D"/>
                </a:solidFill>
              </a:defRPr>
            </a:lvl1pPr>
          </a:lstStyle>
          <a:p>
            <a:fld id="{DE814A3B-586F-6741-A578-6A3C03C31D10}" type="slidenum">
              <a:rPr lang="en-US" smtClean="0"/>
              <a:pPr/>
              <a:t>‹#›</a:t>
            </a:fld>
            <a:endParaRPr lang="en-US" dirty="0"/>
          </a:p>
        </p:txBody>
      </p:sp>
    </p:spTree>
    <p:extLst>
      <p:ext uri="{BB962C8B-B14F-4D97-AF65-F5344CB8AC3E}">
        <p14:creationId xmlns:p14="http://schemas.microsoft.com/office/powerpoint/2010/main" val="2786069480"/>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88277"/>
            <a:ext cx="8293656" cy="811359"/>
          </a:xfrm>
          <a:prstGeom prst="rect">
            <a:avLst/>
          </a:prstGeom>
        </p:spPr>
        <p:txBody>
          <a:bodyPr lIns="0" tIns="0" rIns="0" bIns="0" anchor="t" anchorCtr="0"/>
          <a:lstStyle>
            <a:lvl1pPr algn="ctr">
              <a:lnSpc>
                <a:spcPct val="80000"/>
              </a:lnSpc>
              <a:defRPr sz="3200" b="1" i="0" spc="-80">
                <a:solidFill>
                  <a:srgbClr val="00506F"/>
                </a:solidFill>
                <a:latin typeface="Tw Cen MT"/>
                <a:cs typeface="Tw Cen MT"/>
              </a:defRPr>
            </a:lvl1pPr>
          </a:lstStyle>
          <a:p>
            <a:r>
              <a:rPr lang="en-US" dirty="0" smtClean="0"/>
              <a:t>Click to edit Master title style</a:t>
            </a:r>
            <a:endParaRPr lang="en-US" dirty="0"/>
          </a:p>
        </p:txBody>
      </p:sp>
      <p:sp>
        <p:nvSpPr>
          <p:cNvPr id="5" name="Slide Number Placeholder 8"/>
          <p:cNvSpPr>
            <a:spLocks noGrp="1"/>
          </p:cNvSpPr>
          <p:nvPr>
            <p:ph type="sldNum" sz="quarter" idx="4"/>
          </p:nvPr>
        </p:nvSpPr>
        <p:spPr>
          <a:xfrm>
            <a:off x="3546442" y="6371824"/>
            <a:ext cx="2133600" cy="365125"/>
          </a:xfrm>
          <a:prstGeom prst="rect">
            <a:avLst/>
          </a:prstGeom>
        </p:spPr>
        <p:txBody>
          <a:bodyPr vert="horz" lIns="91440" tIns="45720" rIns="91440" bIns="45720" rtlCol="0" anchor="t" anchorCtr="0"/>
          <a:lstStyle>
            <a:lvl1pPr algn="ctr">
              <a:defRPr sz="1200">
                <a:solidFill>
                  <a:srgbClr val="1F497D"/>
                </a:solidFill>
              </a:defRPr>
            </a:lvl1pPr>
          </a:lstStyle>
          <a:p>
            <a:fld id="{DE814A3B-586F-6741-A578-6A3C03C31D10}" type="slidenum">
              <a:rPr lang="en-US" smtClean="0"/>
              <a:pPr/>
              <a:t>‹#›</a:t>
            </a:fld>
            <a:endParaRPr lang="en-US" dirty="0"/>
          </a:p>
        </p:txBody>
      </p:sp>
    </p:spTree>
    <p:extLst>
      <p:ext uri="{BB962C8B-B14F-4D97-AF65-F5344CB8AC3E}">
        <p14:creationId xmlns:p14="http://schemas.microsoft.com/office/powerpoint/2010/main" val="166222738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E9CBA147-2668-4DB7-B989-12B83743EC69}" type="datetime1">
              <a:rPr lang="en-US" smtClean="0"/>
              <a:t>10/22/2012</a:t>
            </a:fld>
            <a:endParaRPr lang="en-US" altLang="en-US"/>
          </a:p>
        </p:txBody>
      </p:sp>
      <p:sp>
        <p:nvSpPr>
          <p:cNvPr id="3" name="Footer Placeholder 2"/>
          <p:cNvSpPr>
            <a:spLocks noGrp="1"/>
          </p:cNvSpPr>
          <p:nvPr>
            <p:ph type="ftr" sz="quarter" idx="11"/>
          </p:nvPr>
        </p:nvSpPr>
        <p:spPr/>
        <p:txBody>
          <a:bodyPr/>
          <a:lstStyle>
            <a:lvl1pPr>
              <a:defRPr/>
            </a:lvl1pPr>
          </a:lstStyle>
          <a:p>
            <a:endParaRPr lang="en-US" altLang="en-US"/>
          </a:p>
        </p:txBody>
      </p:sp>
      <p:sp>
        <p:nvSpPr>
          <p:cNvPr id="4" name="Slide Number Placeholder 3"/>
          <p:cNvSpPr>
            <a:spLocks noGrp="1"/>
          </p:cNvSpPr>
          <p:nvPr>
            <p:ph type="sldNum" sz="quarter" idx="12"/>
          </p:nvPr>
        </p:nvSpPr>
        <p:spPr>
          <a:xfrm>
            <a:off x="7010400" y="6400800"/>
            <a:ext cx="2133600" cy="457200"/>
          </a:xfrm>
          <a:prstGeom prst="rect">
            <a:avLst/>
          </a:prstGeom>
        </p:spPr>
        <p:txBody>
          <a:bodyPr/>
          <a:lstStyle>
            <a:lvl1pPr>
              <a:defRPr/>
            </a:lvl1pPr>
          </a:lstStyle>
          <a:p>
            <a:endParaRPr lang="en-US" altLang="en-US"/>
          </a:p>
        </p:txBody>
      </p:sp>
    </p:spTree>
    <p:extLst>
      <p:ext uri="{BB962C8B-B14F-4D97-AF65-F5344CB8AC3E}">
        <p14:creationId xmlns:p14="http://schemas.microsoft.com/office/powerpoint/2010/main" val="2763943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fld id="{E06BE221-CC53-4F1F-B084-5F30A80E26FF}" type="datetime1">
              <a:rPr lang="en-US" smtClean="0"/>
              <a:t>10/22/2012</a:t>
            </a:fld>
            <a:endParaRPr lang="en-US" dirty="0"/>
          </a:p>
        </p:txBody>
      </p:sp>
      <p:sp>
        <p:nvSpPr>
          <p:cNvPr id="8"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000">
                <a:solidFill>
                  <a:schemeClr val="tx2"/>
                </a:solidFill>
              </a:defRPr>
            </a:lvl1pPr>
          </a:lstStyle>
          <a:p>
            <a:endParaRPr lang="en-US" dirty="0"/>
          </a:p>
        </p:txBody>
      </p:sp>
      <p:sp>
        <p:nvSpPr>
          <p:cNvPr id="7" name="Content Placeholder 6"/>
          <p:cNvSpPr>
            <a:spLocks noGrp="1"/>
          </p:cNvSpPr>
          <p:nvPr>
            <p:ph sz="quarter" idx="11"/>
          </p:nvPr>
        </p:nvSpPr>
        <p:spPr>
          <a:xfrm>
            <a:off x="457200" y="1492250"/>
            <a:ext cx="8229600" cy="4445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91801"/>
            <a:ext cx="4038600" cy="4375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91801"/>
            <a:ext cx="4038600" cy="4375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p:txBody>
          <a:bodyPr/>
          <a:lstStyle/>
          <a:p>
            <a:fld id="{E868F452-C4CA-4BCD-8770-A34F9F6AE344}" type="datetime1">
              <a:rPr lang="en-US" smtClean="0"/>
              <a:t>10/22/2012</a:t>
            </a:fld>
            <a:endParaRPr lang="en-US" dirty="0"/>
          </a:p>
        </p:txBody>
      </p:sp>
      <p:sp>
        <p:nvSpPr>
          <p:cNvPr id="7"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000">
                <a:solidFill>
                  <a:schemeClr val="tx2"/>
                </a:solidFill>
              </a:defRPr>
            </a:lvl1pPr>
          </a:lstStyle>
          <a:p>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409057"/>
            <a:ext cx="4040188" cy="348374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EAD7B4B8-903D-4B11-9037-AD2ABDF67E37}" type="datetime1">
              <a:rPr lang="en-US" smtClean="0"/>
              <a:t>10/22/2012</a:t>
            </a:fld>
            <a:endParaRPr lang="en-US" dirty="0"/>
          </a:p>
        </p:txBody>
      </p:sp>
      <p:sp>
        <p:nvSpPr>
          <p:cNvPr id="12" name="Chart Placeholder 11"/>
          <p:cNvSpPr>
            <a:spLocks noGrp="1"/>
          </p:cNvSpPr>
          <p:nvPr>
            <p:ph type="chart" sz="quarter" idx="11"/>
          </p:nvPr>
        </p:nvSpPr>
        <p:spPr>
          <a:xfrm>
            <a:off x="4800600" y="1535113"/>
            <a:ext cx="3771900" cy="4357687"/>
          </a:xfrm>
        </p:spPr>
        <p:txBody>
          <a:bodyPr/>
          <a:lstStyle/>
          <a:p>
            <a:r>
              <a:rPr lang="en-US" dirty="0" smtClean="0"/>
              <a:t>Click icon to add chart</a:t>
            </a:r>
            <a:endParaRPr lang="en-US" dirty="0"/>
          </a:p>
        </p:txBody>
      </p:sp>
      <p:sp>
        <p:nvSpPr>
          <p:cNvPr id="8"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000">
                <a:solidFill>
                  <a:schemeClr val="tx2"/>
                </a:solidFill>
              </a:defRPr>
            </a:lvl1pPr>
          </a:lstStyle>
          <a:p>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normAutofit/>
          </a:bodyPr>
          <a:lstStyle>
            <a:lvl1pPr algn="l">
              <a:defRPr sz="2400" b="1" cap="none">
                <a:effectLst/>
              </a:defRPr>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E9DA78-0343-4CBD-9758-8E2E64B12F77}" type="datetime1">
              <a:rPr lang="en-US" smtClean="0"/>
              <a:t>10/22/2012</a:t>
            </a:fld>
            <a:endParaRPr lang="en-US" dirty="0"/>
          </a:p>
        </p:txBody>
      </p:sp>
      <p:sp>
        <p:nvSpPr>
          <p:cNvPr id="6"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000">
                <a:solidFill>
                  <a:schemeClr val="tx2"/>
                </a:solidFill>
              </a:defRPr>
            </a:lvl1pPr>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3"/>
          <p:cNvSpPr>
            <a:spLocks noGrp="1"/>
          </p:cNvSpPr>
          <p:nvPr>
            <p:ph type="dt" sz="half" idx="10"/>
          </p:nvPr>
        </p:nvSpPr>
        <p:spPr/>
        <p:txBody>
          <a:bodyPr/>
          <a:lstStyle/>
          <a:p>
            <a:fld id="{FFD733B2-35FA-4F15-8107-32138794337A}" type="datetime1">
              <a:rPr lang="en-US" smtClean="0"/>
              <a:t>10/22/2012</a:t>
            </a:fld>
            <a:endParaRPr lang="en-US" dirty="0"/>
          </a:p>
        </p:txBody>
      </p:sp>
      <p:sp>
        <p:nvSpPr>
          <p:cNvPr id="9" name="Table Placeholder 8"/>
          <p:cNvSpPr>
            <a:spLocks noGrp="1"/>
          </p:cNvSpPr>
          <p:nvPr>
            <p:ph type="tbl" sz="quarter" idx="12"/>
          </p:nvPr>
        </p:nvSpPr>
        <p:spPr>
          <a:xfrm>
            <a:off x="457200" y="1491801"/>
            <a:ext cx="8089900" cy="4362899"/>
          </a:xfrm>
        </p:spPr>
        <p:txBody>
          <a:bodyPr/>
          <a:lstStyle/>
          <a:p>
            <a:endParaRPr lang="en-US" dirty="0"/>
          </a:p>
        </p:txBody>
      </p:sp>
      <p:sp>
        <p:nvSpPr>
          <p:cNvPr id="8"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000">
                <a:solidFill>
                  <a:schemeClr val="tx2"/>
                </a:solidFill>
              </a:defRPr>
            </a:lvl1pPr>
          </a:lstStyle>
          <a:p>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409057"/>
            <a:ext cx="4040188" cy="348374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17D62243-2493-496A-83D0-19328533FEF9}" type="datetime1">
              <a:rPr lang="en-US" smtClean="0"/>
              <a:t>10/22/2012</a:t>
            </a:fld>
            <a:endParaRPr lang="en-US" dirty="0"/>
          </a:p>
        </p:txBody>
      </p:sp>
      <p:sp>
        <p:nvSpPr>
          <p:cNvPr id="12" name="Chart Placeholder 11"/>
          <p:cNvSpPr>
            <a:spLocks noGrp="1"/>
          </p:cNvSpPr>
          <p:nvPr>
            <p:ph type="chart" sz="quarter" idx="11"/>
          </p:nvPr>
        </p:nvSpPr>
        <p:spPr>
          <a:xfrm>
            <a:off x="4800600" y="1535113"/>
            <a:ext cx="3771900" cy="4357687"/>
          </a:xfrm>
        </p:spPr>
        <p:txBody>
          <a:bodyPr/>
          <a:lstStyle/>
          <a:p>
            <a:endParaRPr lang="en-US" dirty="0"/>
          </a:p>
        </p:txBody>
      </p:sp>
      <p:sp>
        <p:nvSpPr>
          <p:cNvPr id="8"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000">
                <a:solidFill>
                  <a:schemeClr val="tx2"/>
                </a:solidFill>
              </a:defRPr>
            </a:lvl1pPr>
          </a:lstStyle>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1498600" y="4621161"/>
            <a:ext cx="6146800" cy="838200"/>
          </a:xfrm>
          <a:prstGeom prst="rect">
            <a:avLst/>
          </a:prstGeom>
        </p:spPr>
        <p:txBody>
          <a:bodyPr>
            <a:noAutofit/>
          </a:bodyPr>
          <a:lstStyle>
            <a:lvl1pPr algn="ctr">
              <a:defRPr sz="2800" baseline="0">
                <a:solidFill>
                  <a:schemeClr val="bg1">
                    <a:lumMod val="50000"/>
                  </a:schemeClr>
                </a:solidFill>
                <a:effectLst/>
                <a:latin typeface="Arial"/>
                <a:cs typeface="Arial"/>
              </a:defRPr>
            </a:lvl1pPr>
          </a:lstStyle>
          <a:p>
            <a:r>
              <a:rPr lang="en-US" dirty="0" smtClean="0"/>
              <a:t>Title Master</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theme" Target="../theme/theme3.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image" Target="../media/image1.jpeg"/><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descr="niem_1_inside.jpg"/>
          <p:cNvPicPr>
            <a:picLocks noChangeAspect="1"/>
          </p:cNvPicPr>
          <p:nvPr userDrawn="1"/>
        </p:nvPicPr>
        <p:blipFill>
          <a:blip r:embed="rId10"/>
          <a:stretch>
            <a:fillRect/>
          </a:stretch>
        </p:blipFill>
        <p:spPr>
          <a:xfrm>
            <a:off x="0" y="0"/>
            <a:ext cx="9144000" cy="6858000"/>
          </a:xfrm>
          <a:prstGeom prst="rect">
            <a:avLst/>
          </a:prstGeom>
        </p:spPr>
      </p:pic>
      <p:sp>
        <p:nvSpPr>
          <p:cNvPr id="2" name="Title Placeholder 1"/>
          <p:cNvSpPr>
            <a:spLocks noGrp="1"/>
          </p:cNvSpPr>
          <p:nvPr>
            <p:ph type="title"/>
          </p:nvPr>
        </p:nvSpPr>
        <p:spPr>
          <a:xfrm>
            <a:off x="457200" y="504042"/>
            <a:ext cx="8229600" cy="811358"/>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491801"/>
            <a:ext cx="8229600" cy="463436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695184" y="126215"/>
            <a:ext cx="2133600" cy="365125"/>
          </a:xfrm>
          <a:prstGeom prst="rect">
            <a:avLst/>
          </a:prstGeom>
        </p:spPr>
        <p:txBody>
          <a:bodyPr vert="horz" lIns="91440" tIns="45720" rIns="91440" bIns="45720" rtlCol="0" anchor="ctr"/>
          <a:lstStyle>
            <a:lvl1pPr algn="r">
              <a:defRPr sz="1000">
                <a:solidFill>
                  <a:schemeClr val="tx2"/>
                </a:solidFill>
              </a:defRPr>
            </a:lvl1pPr>
          </a:lstStyle>
          <a:p>
            <a:fld id="{B454DD00-0EC3-423C-B175-ECBC9ACBB7F7}" type="datetime1">
              <a:rPr lang="en-US" smtClean="0"/>
              <a:t>10/22/2012</a:t>
            </a:fld>
            <a:endParaRPr lang="en-US" dirty="0"/>
          </a:p>
        </p:txBody>
      </p:sp>
      <p:sp>
        <p:nvSpPr>
          <p:cNvPr id="5" name="Footer Placeholder 4"/>
          <p:cNvSpPr>
            <a:spLocks noGrp="1"/>
          </p:cNvSpPr>
          <p:nvPr>
            <p:ph type="ftr" sz="quarter" idx="3"/>
          </p:nvPr>
        </p:nvSpPr>
        <p:spPr>
          <a:xfrm>
            <a:off x="3124200" y="6301134"/>
            <a:ext cx="2895600" cy="365125"/>
          </a:xfrm>
          <a:prstGeom prst="rect">
            <a:avLst/>
          </a:prstGeom>
        </p:spPr>
        <p:txBody>
          <a:bodyPr vert="horz" lIns="91440" tIns="45720" rIns="91440" bIns="45720" rtlCol="0" anchor="ctr"/>
          <a:lstStyle>
            <a:lvl1pPr algn="ctr">
              <a:defRPr sz="1000">
                <a:solidFill>
                  <a:schemeClr val="tx2"/>
                </a:solidFill>
              </a:defRPr>
            </a:lvl1pPr>
          </a:lstStyle>
          <a:p>
            <a:endParaRPr lang="en-US" dirty="0"/>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5" r:id="rId6"/>
    <p:sldLayoutId id="2147483650" r:id="rId7"/>
    <p:sldLayoutId id="2147483653" r:id="rId8"/>
  </p:sldLayoutIdLst>
  <p:hf hdr="0" ftr="0" dt="0"/>
  <p:txStyles>
    <p:titleStyle>
      <a:lvl1pPr algn="l" defTabSz="457200" rtl="0" eaLnBrk="1" latinLnBrk="0" hangingPunct="1">
        <a:lnSpc>
          <a:spcPct val="80000"/>
        </a:lnSpc>
        <a:spcBef>
          <a:spcPct val="0"/>
        </a:spcBef>
        <a:buNone/>
        <a:defRPr sz="3200" b="1" kern="1200" cap="all">
          <a:solidFill>
            <a:schemeClr val="bg1">
              <a:lumMod val="50000"/>
            </a:schemeClr>
          </a:solidFill>
          <a:effectLst/>
          <a:latin typeface="+mj-lt"/>
          <a:ea typeface="+mj-ea"/>
          <a:cs typeface="+mj-cs"/>
        </a:defRPr>
      </a:lvl1pPr>
    </p:titleStyle>
    <p:bodyStyle>
      <a:lvl1pPr marL="342900" indent="-342900" algn="l" defTabSz="457200" rtl="0" eaLnBrk="1" latinLnBrk="0" hangingPunct="1">
        <a:spcBef>
          <a:spcPct val="20000"/>
        </a:spcBef>
        <a:buClrTx/>
        <a:buFont typeface="Arial"/>
        <a:buChar char="•"/>
        <a:defRPr sz="3200" kern="1200">
          <a:solidFill>
            <a:srgbClr val="7F7F7F"/>
          </a:solidFill>
          <a:latin typeface="+mn-lt"/>
          <a:ea typeface="+mn-ea"/>
          <a:cs typeface="+mn-cs"/>
        </a:defRPr>
      </a:lvl1pPr>
      <a:lvl2pPr marL="742950" indent="-285750" algn="l" defTabSz="457200" rtl="0" eaLnBrk="1" latinLnBrk="0" hangingPunct="1">
        <a:spcBef>
          <a:spcPct val="20000"/>
        </a:spcBef>
        <a:buClrTx/>
        <a:buFont typeface="Arial"/>
        <a:buChar char="–"/>
        <a:defRPr sz="2800" kern="1200">
          <a:solidFill>
            <a:srgbClr val="7F7F7F"/>
          </a:solidFill>
          <a:latin typeface="+mn-lt"/>
          <a:ea typeface="+mn-ea"/>
          <a:cs typeface="+mn-cs"/>
        </a:defRPr>
      </a:lvl2pPr>
      <a:lvl3pPr marL="1143000" indent="-228600" algn="l" defTabSz="457200" rtl="0" eaLnBrk="1" latinLnBrk="0" hangingPunct="1">
        <a:spcBef>
          <a:spcPct val="20000"/>
        </a:spcBef>
        <a:buClrTx/>
        <a:buFont typeface="Arial"/>
        <a:buChar char="•"/>
        <a:defRPr sz="2400" kern="1200">
          <a:solidFill>
            <a:srgbClr val="7F7F7F"/>
          </a:solidFill>
          <a:latin typeface="+mn-lt"/>
          <a:ea typeface="+mn-ea"/>
          <a:cs typeface="+mn-cs"/>
        </a:defRPr>
      </a:lvl3pPr>
      <a:lvl4pPr marL="1600200" indent="-228600" algn="l" defTabSz="457200" rtl="0" eaLnBrk="1" latinLnBrk="0" hangingPunct="1">
        <a:spcBef>
          <a:spcPct val="20000"/>
        </a:spcBef>
        <a:buClrTx/>
        <a:buFont typeface="Arial"/>
        <a:buChar char="–"/>
        <a:defRPr sz="2000" kern="1200">
          <a:solidFill>
            <a:srgbClr val="7F7F7F"/>
          </a:solidFill>
          <a:latin typeface="+mn-lt"/>
          <a:ea typeface="+mn-ea"/>
          <a:cs typeface="+mn-cs"/>
        </a:defRPr>
      </a:lvl4pPr>
      <a:lvl5pPr marL="2057400" indent="-228600" algn="l" defTabSz="457200" rtl="0" eaLnBrk="1" latinLnBrk="0" hangingPunct="1">
        <a:spcBef>
          <a:spcPct val="20000"/>
        </a:spcBef>
        <a:buClrTx/>
        <a:buFont typeface="Arial"/>
        <a:buChar char="»"/>
        <a:defRPr sz="2000" kern="1200">
          <a:solidFill>
            <a:srgbClr val="7F7F7F"/>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niem_1_cover.jpg"/>
          <p:cNvPicPr>
            <a:picLocks noChangeAspect="1"/>
          </p:cNvPicPr>
          <p:nvPr userDrawn="1"/>
        </p:nvPicPr>
        <p:blipFill>
          <a:blip r:embed="rId3"/>
          <a:stretch>
            <a:fillRect/>
          </a:stretch>
        </p:blipFill>
        <p:spPr>
          <a:xfrm>
            <a:off x="0" y="0"/>
            <a:ext cx="9144000" cy="6858000"/>
          </a:xfrm>
          <a:prstGeom prst="rect">
            <a:avLst/>
          </a:prstGeom>
        </p:spPr>
      </p:pic>
    </p:spTree>
  </p:cSld>
  <p:clrMap bg1="lt1" tx1="dk1" bg2="lt2" tx2="dk2" accent1="accent1" accent2="accent2" accent3="accent3" accent4="accent4" accent5="accent5" accent6="accent6" hlink="hlink" folHlink="folHlink"/>
  <p:sldLayoutIdLst>
    <p:sldLayoutId id="2147483659"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descr="niem_1_inside.jpg"/>
          <p:cNvPicPr>
            <a:picLocks noChangeAspect="1"/>
          </p:cNvPicPr>
          <p:nvPr userDrawn="1"/>
        </p:nvPicPr>
        <p:blipFill>
          <a:blip r:embed="rId19"/>
          <a:stretch>
            <a:fillRect/>
          </a:stretch>
        </p:blipFill>
        <p:spPr>
          <a:xfrm>
            <a:off x="0" y="0"/>
            <a:ext cx="9144000" cy="6858000"/>
          </a:xfrm>
          <a:prstGeom prst="rect">
            <a:avLst/>
          </a:prstGeom>
        </p:spPr>
      </p:pic>
      <p:sp>
        <p:nvSpPr>
          <p:cNvPr id="2" name="Title Placeholder 1"/>
          <p:cNvSpPr>
            <a:spLocks noGrp="1"/>
          </p:cNvSpPr>
          <p:nvPr>
            <p:ph type="title"/>
          </p:nvPr>
        </p:nvSpPr>
        <p:spPr>
          <a:xfrm>
            <a:off x="457200" y="504042"/>
            <a:ext cx="8229600" cy="811358"/>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491801"/>
            <a:ext cx="8229600" cy="463436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695184" y="126215"/>
            <a:ext cx="2133600" cy="365125"/>
          </a:xfrm>
          <a:prstGeom prst="rect">
            <a:avLst/>
          </a:prstGeom>
        </p:spPr>
        <p:txBody>
          <a:bodyPr vert="horz" lIns="91440" tIns="45720" rIns="91440" bIns="45720" rtlCol="0" anchor="ctr"/>
          <a:lstStyle>
            <a:lvl1pPr algn="r">
              <a:defRPr sz="1000">
                <a:solidFill>
                  <a:schemeClr val="tx2"/>
                </a:solidFill>
              </a:defRPr>
            </a:lvl1pPr>
          </a:lstStyle>
          <a:p>
            <a:fld id="{A6C8E846-DD7E-4FD3-A7F9-E6DBA31C66F7}" type="datetime1">
              <a:rPr lang="en-US" smtClean="0">
                <a:solidFill>
                  <a:srgbClr val="1F497D"/>
                </a:solidFill>
              </a:rPr>
              <a:t>10/22/2012</a:t>
            </a:fld>
            <a:endParaRPr lang="en-US" dirty="0">
              <a:solidFill>
                <a:srgbClr val="1F497D"/>
              </a:solidFill>
            </a:endParaRPr>
          </a:p>
        </p:txBody>
      </p:sp>
      <p:sp>
        <p:nvSpPr>
          <p:cNvPr id="5" name="Footer Placeholder 4"/>
          <p:cNvSpPr>
            <a:spLocks noGrp="1"/>
          </p:cNvSpPr>
          <p:nvPr>
            <p:ph type="ftr" sz="quarter" idx="3"/>
          </p:nvPr>
        </p:nvSpPr>
        <p:spPr>
          <a:xfrm>
            <a:off x="3124200" y="6301134"/>
            <a:ext cx="2895600" cy="365125"/>
          </a:xfrm>
          <a:prstGeom prst="rect">
            <a:avLst/>
          </a:prstGeom>
        </p:spPr>
        <p:txBody>
          <a:bodyPr vert="horz" lIns="91440" tIns="45720" rIns="91440" bIns="45720" rtlCol="0" anchor="ctr"/>
          <a:lstStyle>
            <a:lvl1pPr algn="ctr">
              <a:defRPr sz="1000">
                <a:solidFill>
                  <a:schemeClr val="tx2"/>
                </a:solidFill>
              </a:defRPr>
            </a:lvl1pPr>
          </a:lstStyle>
          <a:p>
            <a:endParaRPr lang="en-US" dirty="0">
              <a:solidFill>
                <a:srgbClr val="1F497D"/>
              </a:solidFill>
            </a:endParaRPr>
          </a:p>
        </p:txBody>
      </p:sp>
    </p:spTree>
    <p:extLst>
      <p:ext uri="{BB962C8B-B14F-4D97-AF65-F5344CB8AC3E}">
        <p14:creationId xmlns:p14="http://schemas.microsoft.com/office/powerpoint/2010/main" val="736776333"/>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Lst>
  <p:hf hdr="0" ftr="0" dt="0"/>
  <p:txStyles>
    <p:titleStyle>
      <a:lvl1pPr algn="l" defTabSz="457200" rtl="0" eaLnBrk="1" latinLnBrk="0" hangingPunct="1">
        <a:lnSpc>
          <a:spcPct val="80000"/>
        </a:lnSpc>
        <a:spcBef>
          <a:spcPct val="0"/>
        </a:spcBef>
        <a:buNone/>
        <a:defRPr sz="3200" b="1" kern="1200" cap="all">
          <a:solidFill>
            <a:schemeClr val="bg1">
              <a:lumMod val="50000"/>
            </a:schemeClr>
          </a:solidFill>
          <a:effectLst/>
          <a:latin typeface="+mj-lt"/>
          <a:ea typeface="+mj-ea"/>
          <a:cs typeface="+mj-cs"/>
        </a:defRPr>
      </a:lvl1pPr>
    </p:titleStyle>
    <p:bodyStyle>
      <a:lvl1pPr marL="342900" indent="-342900" algn="l" defTabSz="457200" rtl="0" eaLnBrk="1" latinLnBrk="0" hangingPunct="1">
        <a:spcBef>
          <a:spcPct val="20000"/>
        </a:spcBef>
        <a:buClrTx/>
        <a:buFont typeface="Arial"/>
        <a:buChar char="•"/>
        <a:defRPr sz="3200" kern="1200">
          <a:solidFill>
            <a:srgbClr val="7F7F7F"/>
          </a:solidFill>
          <a:latin typeface="+mn-lt"/>
          <a:ea typeface="+mn-ea"/>
          <a:cs typeface="+mn-cs"/>
        </a:defRPr>
      </a:lvl1pPr>
      <a:lvl2pPr marL="742950" indent="-285750" algn="l" defTabSz="457200" rtl="0" eaLnBrk="1" latinLnBrk="0" hangingPunct="1">
        <a:spcBef>
          <a:spcPct val="20000"/>
        </a:spcBef>
        <a:buClrTx/>
        <a:buFont typeface="Arial"/>
        <a:buChar char="–"/>
        <a:defRPr sz="2800" kern="1200">
          <a:solidFill>
            <a:srgbClr val="7F7F7F"/>
          </a:solidFill>
          <a:latin typeface="+mn-lt"/>
          <a:ea typeface="+mn-ea"/>
          <a:cs typeface="+mn-cs"/>
        </a:defRPr>
      </a:lvl2pPr>
      <a:lvl3pPr marL="1143000" indent="-228600" algn="l" defTabSz="457200" rtl="0" eaLnBrk="1" latinLnBrk="0" hangingPunct="1">
        <a:spcBef>
          <a:spcPct val="20000"/>
        </a:spcBef>
        <a:buClrTx/>
        <a:buFont typeface="Arial"/>
        <a:buChar char="•"/>
        <a:defRPr sz="2400" kern="1200">
          <a:solidFill>
            <a:srgbClr val="7F7F7F"/>
          </a:solidFill>
          <a:latin typeface="+mn-lt"/>
          <a:ea typeface="+mn-ea"/>
          <a:cs typeface="+mn-cs"/>
        </a:defRPr>
      </a:lvl3pPr>
      <a:lvl4pPr marL="1600200" indent="-228600" algn="l" defTabSz="457200" rtl="0" eaLnBrk="1" latinLnBrk="0" hangingPunct="1">
        <a:spcBef>
          <a:spcPct val="20000"/>
        </a:spcBef>
        <a:buClrTx/>
        <a:buFont typeface="Arial"/>
        <a:buChar char="–"/>
        <a:defRPr sz="2000" kern="1200">
          <a:solidFill>
            <a:srgbClr val="7F7F7F"/>
          </a:solidFill>
          <a:latin typeface="+mn-lt"/>
          <a:ea typeface="+mn-ea"/>
          <a:cs typeface="+mn-cs"/>
        </a:defRPr>
      </a:lvl4pPr>
      <a:lvl5pPr marL="2057400" indent="-228600" algn="l" defTabSz="457200" rtl="0" eaLnBrk="1" latinLnBrk="0" hangingPunct="1">
        <a:spcBef>
          <a:spcPct val="20000"/>
        </a:spcBef>
        <a:buClrTx/>
        <a:buFont typeface="Arial"/>
        <a:buChar char="»"/>
        <a:defRPr sz="2000" kern="1200">
          <a:solidFill>
            <a:srgbClr val="7F7F7F"/>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8.xml"/><Relationship Id="rId1" Type="http://schemas.openxmlformats.org/officeDocument/2006/relationships/vmlDrawing" Target="../drawings/vmlDrawing1.vml"/><Relationship Id="rId5" Type="http://schemas.openxmlformats.org/officeDocument/2006/relationships/image" Target="../media/image4.png"/><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2.vml"/><Relationship Id="rId4" Type="http://schemas.openxmlformats.org/officeDocument/2006/relationships/image" Target="../media/image5.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2.xml"/><Relationship Id="rId1" Type="http://schemas.openxmlformats.org/officeDocument/2006/relationships/vmlDrawing" Target="../drawings/vmlDrawing3.vml"/><Relationship Id="rId4" Type="http://schemas.openxmlformats.org/officeDocument/2006/relationships/image" Target="../media/image6.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2.xml"/><Relationship Id="rId1" Type="http://schemas.openxmlformats.org/officeDocument/2006/relationships/vmlDrawing" Target="../drawings/vmlDrawing4.v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hyperlink" Target="http://www.schemacentral.com/"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9.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9.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1.xml"/><Relationship Id="rId6" Type="http://schemas.openxmlformats.org/officeDocument/2006/relationships/image" Target="../media/image16.png"/><Relationship Id="rId5" Type="http://schemas.openxmlformats.org/officeDocument/2006/relationships/image" Target="../media/image14.png"/><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2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eg"/></Relationships>
</file>

<file path=ppt/slides/_rels/slide5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6.png"/><Relationship Id="rId7"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13.png"/><Relationship Id="rId5" Type="http://schemas.openxmlformats.org/officeDocument/2006/relationships/image" Target="../media/image22.jpeg"/><Relationship Id="rId4" Type="http://schemas.openxmlformats.org/officeDocument/2006/relationships/image" Target="../media/image19.png"/><Relationship Id="rId9" Type="http://schemas.openxmlformats.org/officeDocument/2006/relationships/image" Target="../media/image17.png"/></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4.xml"/><Relationship Id="rId6" Type="http://schemas.openxmlformats.org/officeDocument/2006/relationships/image" Target="../media/image13.png"/><Relationship Id="rId5" Type="http://schemas.openxmlformats.org/officeDocument/2006/relationships/image" Target="../media/image22.jpeg"/><Relationship Id="rId4" Type="http://schemas.openxmlformats.org/officeDocument/2006/relationships/image" Target="../media/image2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hyperlink" Target="http://niem-uml.org/" TargetMode="External"/><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www.nomagic.com/products/magicdraw-addons/cameo-niem-plugin.html"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hyperlink" Target="http://niem-uml.org/" TargetMode="External"/><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www.nomagic.com/products/magicdraw-addons/cameo-niem-plugin.html" TargetMode="Externa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Harmonization Workshop</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15 minute break</a:t>
            </a:r>
            <a:endParaRPr lang="en-US" dirty="0"/>
          </a:p>
        </p:txBody>
      </p:sp>
    </p:spTree>
    <p:extLst>
      <p:ext uri="{BB962C8B-B14F-4D97-AF65-F5344CB8AC3E}">
        <p14:creationId xmlns:p14="http://schemas.microsoft.com/office/powerpoint/2010/main" val="28287655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Harmonization best practices</a:t>
            </a:r>
            <a:endParaRPr lang="en-US" dirty="0"/>
          </a:p>
        </p:txBody>
      </p:sp>
    </p:spTree>
    <p:extLst>
      <p:ext uri="{BB962C8B-B14F-4D97-AF65-F5344CB8AC3E}">
        <p14:creationId xmlns:p14="http://schemas.microsoft.com/office/powerpoint/2010/main" val="22471360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FC532C77-7F0F-4542-9A4D-C7E294C53359}" type="slidenum">
              <a:rPr lang="en-US"/>
              <a:pPr>
                <a:defRPr/>
              </a:pPr>
              <a:t>12</a:t>
            </a:fld>
            <a:endParaRPr lang="en-US"/>
          </a:p>
        </p:txBody>
      </p:sp>
      <p:graphicFrame>
        <p:nvGraphicFramePr>
          <p:cNvPr id="2050" name="Object 12"/>
          <p:cNvGraphicFramePr>
            <a:graphicFrameLocks noGrp="1" noChangeAspect="1"/>
          </p:cNvGraphicFramePr>
          <p:nvPr>
            <p:ph/>
            <p:extLst>
              <p:ext uri="{D42A27DB-BD31-4B8C-83A1-F6EECF244321}">
                <p14:modId xmlns:p14="http://schemas.microsoft.com/office/powerpoint/2010/main" val="642059243"/>
              </p:ext>
            </p:extLst>
          </p:nvPr>
        </p:nvGraphicFramePr>
        <p:xfrm>
          <a:off x="1247687" y="1942328"/>
          <a:ext cx="6400800" cy="1933575"/>
        </p:xfrm>
        <a:graphic>
          <a:graphicData uri="http://schemas.openxmlformats.org/presentationml/2006/ole">
            <mc:AlternateContent xmlns:mc="http://schemas.openxmlformats.org/markup-compatibility/2006">
              <mc:Choice xmlns:v="urn:schemas-microsoft-com:vml" Requires="v">
                <p:oleObj spid="_x0000_s1040" name="Photo Editor Photo" r:id="rId4" imgW="5125165" imgH="1495634" progId="MSPhotoEd.3">
                  <p:embed/>
                </p:oleObj>
              </mc:Choice>
              <mc:Fallback>
                <p:oleObj name="Photo Editor Photo" r:id="rId4" imgW="5125165" imgH="1495634" progId="MSPhotoEd.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7687" y="1942328"/>
                        <a:ext cx="6400800" cy="193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2" name="Text Box 14"/>
          <p:cNvSpPr txBox="1">
            <a:spLocks noChangeArrowheads="1"/>
          </p:cNvSpPr>
          <p:nvPr/>
        </p:nvSpPr>
        <p:spPr bwMode="auto">
          <a:xfrm>
            <a:off x="914400" y="3429000"/>
            <a:ext cx="7239000" cy="2523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800" b="1">
                <a:solidFill>
                  <a:schemeClr val="tx1"/>
                </a:solidFill>
                <a:latin typeface="Times New Roman" pitchFamily="18" charset="0"/>
              </a:defRPr>
            </a:lvl1pPr>
            <a:lvl2pPr marL="742950" indent="-285750" eaLnBrk="0" hangingPunct="0">
              <a:defRPr sz="2800" b="1">
                <a:solidFill>
                  <a:schemeClr val="tx1"/>
                </a:solidFill>
                <a:latin typeface="Times New Roman" pitchFamily="18" charset="0"/>
              </a:defRPr>
            </a:lvl2pPr>
            <a:lvl3pPr marL="1143000" indent="-228600" eaLnBrk="0" hangingPunct="0">
              <a:defRPr sz="2800" b="1">
                <a:solidFill>
                  <a:schemeClr val="tx1"/>
                </a:solidFill>
                <a:latin typeface="Times New Roman" pitchFamily="18" charset="0"/>
              </a:defRPr>
            </a:lvl3pPr>
            <a:lvl4pPr marL="1600200" indent="-228600" eaLnBrk="0" hangingPunct="0">
              <a:defRPr sz="2800" b="1">
                <a:solidFill>
                  <a:schemeClr val="tx1"/>
                </a:solidFill>
                <a:latin typeface="Times New Roman" pitchFamily="18" charset="0"/>
              </a:defRPr>
            </a:lvl4pPr>
            <a:lvl5pPr marL="2057400" indent="-228600" eaLnBrk="0" hangingPunct="0">
              <a:defRPr sz="2800" b="1">
                <a:solidFill>
                  <a:schemeClr val="tx1"/>
                </a:solidFill>
                <a:latin typeface="Times New Roman" pitchFamily="18" charset="0"/>
              </a:defRPr>
            </a:lvl5pPr>
            <a:lvl6pPr marL="2514600" indent="-228600" eaLnBrk="0" fontAlgn="base" hangingPunct="0">
              <a:lnSpc>
                <a:spcPct val="90000"/>
              </a:lnSpc>
              <a:spcBef>
                <a:spcPct val="20000"/>
              </a:spcBef>
              <a:spcAft>
                <a:spcPct val="0"/>
              </a:spcAft>
              <a:buChar char="•"/>
              <a:defRPr sz="2800" b="1">
                <a:solidFill>
                  <a:schemeClr val="tx1"/>
                </a:solidFill>
                <a:latin typeface="Times New Roman" pitchFamily="18" charset="0"/>
              </a:defRPr>
            </a:lvl6pPr>
            <a:lvl7pPr marL="2971800" indent="-228600" eaLnBrk="0" fontAlgn="base" hangingPunct="0">
              <a:lnSpc>
                <a:spcPct val="90000"/>
              </a:lnSpc>
              <a:spcBef>
                <a:spcPct val="20000"/>
              </a:spcBef>
              <a:spcAft>
                <a:spcPct val="0"/>
              </a:spcAft>
              <a:buChar char="•"/>
              <a:defRPr sz="2800" b="1">
                <a:solidFill>
                  <a:schemeClr val="tx1"/>
                </a:solidFill>
                <a:latin typeface="Times New Roman" pitchFamily="18" charset="0"/>
              </a:defRPr>
            </a:lvl7pPr>
            <a:lvl8pPr marL="3429000" indent="-228600" eaLnBrk="0" fontAlgn="base" hangingPunct="0">
              <a:lnSpc>
                <a:spcPct val="90000"/>
              </a:lnSpc>
              <a:spcBef>
                <a:spcPct val="20000"/>
              </a:spcBef>
              <a:spcAft>
                <a:spcPct val="0"/>
              </a:spcAft>
              <a:buChar char="•"/>
              <a:defRPr sz="2800" b="1">
                <a:solidFill>
                  <a:schemeClr val="tx1"/>
                </a:solidFill>
                <a:latin typeface="Times New Roman" pitchFamily="18" charset="0"/>
              </a:defRPr>
            </a:lvl8pPr>
            <a:lvl9pPr marL="3886200" indent="-228600" eaLnBrk="0" fontAlgn="base" hangingPunct="0">
              <a:lnSpc>
                <a:spcPct val="90000"/>
              </a:lnSpc>
              <a:spcBef>
                <a:spcPct val="20000"/>
              </a:spcBef>
              <a:spcAft>
                <a:spcPct val="0"/>
              </a:spcAft>
              <a:buChar char="•"/>
              <a:defRPr sz="2800" b="1">
                <a:solidFill>
                  <a:schemeClr val="tx1"/>
                </a:solidFill>
                <a:latin typeface="Times New Roman" pitchFamily="18" charset="0"/>
              </a:defRPr>
            </a:lvl9pPr>
          </a:lstStyle>
          <a:p>
            <a:pPr algn="ctr" eaLnBrk="1" hangingPunct="1">
              <a:spcBef>
                <a:spcPct val="50000"/>
              </a:spcBef>
              <a:buFontTx/>
              <a:buNone/>
            </a:pPr>
            <a:endParaRPr lang="en-US" sz="1400" b="0" dirty="0">
              <a:solidFill>
                <a:srgbClr val="004C7F"/>
              </a:solidFill>
              <a:latin typeface="Verdana" pitchFamily="34" charset="0"/>
            </a:endParaRPr>
          </a:p>
          <a:p>
            <a:pPr algn="ctr" eaLnBrk="1" hangingPunct="1">
              <a:spcBef>
                <a:spcPct val="50000"/>
              </a:spcBef>
              <a:buFontTx/>
              <a:buNone/>
            </a:pPr>
            <a:r>
              <a:rPr lang="en-US" sz="3600" b="0" dirty="0">
                <a:solidFill>
                  <a:srgbClr val="004C7F"/>
                </a:solidFill>
                <a:latin typeface="Verdana" pitchFamily="34" charset="0"/>
              </a:rPr>
              <a:t>NIEM 3.0 Harmonization</a:t>
            </a:r>
          </a:p>
          <a:p>
            <a:pPr algn="ctr" eaLnBrk="1" hangingPunct="1">
              <a:spcBef>
                <a:spcPct val="50000"/>
              </a:spcBef>
              <a:buFontTx/>
              <a:buNone/>
            </a:pPr>
            <a:r>
              <a:rPr lang="en-US" sz="3600" b="0" dirty="0">
                <a:solidFill>
                  <a:srgbClr val="004C7F"/>
                </a:solidFill>
                <a:latin typeface="Verdana" pitchFamily="34" charset="0"/>
              </a:rPr>
              <a:t>DHS Domain Best </a:t>
            </a:r>
            <a:r>
              <a:rPr lang="en-US" sz="3600" b="0" dirty="0" smtClean="0">
                <a:solidFill>
                  <a:srgbClr val="004C7F"/>
                </a:solidFill>
                <a:latin typeface="Verdana" pitchFamily="34" charset="0"/>
              </a:rPr>
              <a:t>Practices</a:t>
            </a:r>
          </a:p>
          <a:p>
            <a:pPr algn="ctr" eaLnBrk="1" hangingPunct="1">
              <a:spcBef>
                <a:spcPct val="50000"/>
              </a:spcBef>
              <a:buFontTx/>
              <a:buNone/>
            </a:pPr>
            <a:r>
              <a:rPr lang="en-US" sz="3600" b="0" baseline="30000" dirty="0" smtClean="0">
                <a:solidFill>
                  <a:srgbClr val="004C7F"/>
                </a:solidFill>
                <a:latin typeface="Verdana" pitchFamily="34" charset="0"/>
              </a:rPr>
              <a:t>(Mike Simcock)</a:t>
            </a:r>
            <a:endParaRPr lang="en-US" sz="2400" b="0" baseline="30000" dirty="0">
              <a:solidFill>
                <a:srgbClr val="004C7F"/>
              </a:solidFill>
              <a:latin typeface="Verdana" pitchFamily="34" charset="0"/>
            </a:endParaRPr>
          </a:p>
        </p:txBody>
      </p:sp>
    </p:spTree>
    <p:extLst>
      <p:ext uri="{BB962C8B-B14F-4D97-AF65-F5344CB8AC3E}">
        <p14:creationId xmlns:p14="http://schemas.microsoft.com/office/powerpoint/2010/main" val="3413790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eaLnBrk="1" hangingPunct="1"/>
            <a:r>
              <a:rPr lang="en-US" b="1" smtClean="0"/>
              <a:t>Forming the Harmonization Group</a:t>
            </a:r>
          </a:p>
        </p:txBody>
      </p:sp>
      <p:sp>
        <p:nvSpPr>
          <p:cNvPr id="6148" name="Rectangle 3"/>
          <p:cNvSpPr>
            <a:spLocks noGrp="1" noChangeArrowheads="1"/>
          </p:cNvSpPr>
          <p:nvPr>
            <p:ph type="body" idx="4294967295"/>
          </p:nvPr>
        </p:nvSpPr>
        <p:spPr>
          <a:xfrm>
            <a:off x="457200" y="1202724"/>
            <a:ext cx="8229600" cy="4876800"/>
          </a:xfrm>
          <a:prstGeom prst="rect">
            <a:avLst/>
          </a:prstGeom>
        </p:spPr>
        <p:txBody>
          <a:bodyPr>
            <a:normAutofit lnSpcReduction="10000"/>
          </a:bodyPr>
          <a:lstStyle/>
          <a:p>
            <a:pPr eaLnBrk="1" hangingPunct="1">
              <a:lnSpc>
                <a:spcPct val="90000"/>
              </a:lnSpc>
            </a:pPr>
            <a:r>
              <a:rPr lang="en-US" dirty="0" smtClean="0"/>
              <a:t>Identify potential subject matter experts</a:t>
            </a:r>
          </a:p>
          <a:p>
            <a:pPr lvl="1" eaLnBrk="1" hangingPunct="1">
              <a:lnSpc>
                <a:spcPct val="90000"/>
              </a:lnSpc>
            </a:pPr>
            <a:r>
              <a:rPr lang="en-US" sz="2000" dirty="0" smtClean="0"/>
              <a:t>Re-engage existing domain experts</a:t>
            </a:r>
          </a:p>
          <a:p>
            <a:pPr lvl="1" eaLnBrk="1" hangingPunct="1">
              <a:lnSpc>
                <a:spcPct val="90000"/>
              </a:lnSpc>
            </a:pPr>
            <a:r>
              <a:rPr lang="en-US" sz="2000" dirty="0" smtClean="0"/>
              <a:t>If none exist, what organizations are impacted by this work and is there a data SME or information exchange developer who can be contacted</a:t>
            </a:r>
          </a:p>
          <a:p>
            <a:pPr eaLnBrk="1" hangingPunct="1">
              <a:lnSpc>
                <a:spcPct val="90000"/>
              </a:lnSpc>
            </a:pPr>
            <a:r>
              <a:rPr lang="en-US" dirty="0" smtClean="0"/>
              <a:t> Provide the group with a starting point</a:t>
            </a:r>
          </a:p>
          <a:p>
            <a:pPr lvl="1" eaLnBrk="1" hangingPunct="1">
              <a:lnSpc>
                <a:spcPct val="90000"/>
              </a:lnSpc>
            </a:pPr>
            <a:r>
              <a:rPr lang="en-US" sz="2000" dirty="0" smtClean="0"/>
              <a:t>Build a </a:t>
            </a:r>
            <a:r>
              <a:rPr lang="en-US" sz="2000" dirty="0" err="1" smtClean="0"/>
              <a:t>strawman</a:t>
            </a:r>
            <a:r>
              <a:rPr lang="en-US" sz="2000" dirty="0" smtClean="0"/>
              <a:t> deck of outstanding issues, desired outcomes and milestone dates</a:t>
            </a:r>
          </a:p>
          <a:p>
            <a:pPr lvl="1" eaLnBrk="1" hangingPunct="1">
              <a:lnSpc>
                <a:spcPct val="90000"/>
              </a:lnSpc>
            </a:pPr>
            <a:r>
              <a:rPr lang="en-US" sz="2000" dirty="0" smtClean="0"/>
              <a:t>Send out an invitation asking for open dates and include the deck </a:t>
            </a:r>
          </a:p>
          <a:p>
            <a:pPr lvl="1" eaLnBrk="1" hangingPunct="1">
              <a:lnSpc>
                <a:spcPct val="90000"/>
              </a:lnSpc>
            </a:pPr>
            <a:r>
              <a:rPr lang="en-US" sz="2000" dirty="0" smtClean="0"/>
              <a:t>Finding a date that works for everyone is critical for continued attendance</a:t>
            </a:r>
          </a:p>
          <a:p>
            <a:pPr eaLnBrk="1" hangingPunct="1">
              <a:lnSpc>
                <a:spcPct val="90000"/>
              </a:lnSpc>
            </a:pPr>
            <a:r>
              <a:rPr lang="en-US" dirty="0" smtClean="0"/>
              <a:t>Identify a meeting leader or Facilitator</a:t>
            </a:r>
          </a:p>
          <a:p>
            <a:pPr lvl="1" eaLnBrk="1" hangingPunct="1">
              <a:lnSpc>
                <a:spcPct val="90000"/>
              </a:lnSpc>
            </a:pPr>
            <a:r>
              <a:rPr lang="en-US" sz="2000" dirty="0" smtClean="0"/>
              <a:t>Keeps the meeting focused and moving forward</a:t>
            </a:r>
          </a:p>
          <a:p>
            <a:pPr lvl="1" eaLnBrk="1" hangingPunct="1">
              <a:lnSpc>
                <a:spcPct val="90000"/>
              </a:lnSpc>
            </a:pPr>
            <a:endParaRPr lang="en-US" dirty="0" smtClean="0"/>
          </a:p>
          <a:p>
            <a:pPr lvl="1" eaLnBrk="1" hangingPunct="1">
              <a:lnSpc>
                <a:spcPct val="90000"/>
              </a:lnSpc>
            </a:pPr>
            <a:endParaRPr lang="en-US" dirty="0" smtClean="0"/>
          </a:p>
          <a:p>
            <a:pPr eaLnBrk="1" hangingPunct="1">
              <a:lnSpc>
                <a:spcPct val="90000"/>
              </a:lnSpc>
            </a:pPr>
            <a:endParaRPr lang="en-US" dirty="0" smtClean="0"/>
          </a:p>
          <a:p>
            <a:pPr eaLnBrk="1" hangingPunct="1">
              <a:lnSpc>
                <a:spcPct val="90000"/>
              </a:lnSpc>
            </a:pPr>
            <a:endParaRPr lang="en-US" dirty="0" smtClean="0"/>
          </a:p>
        </p:txBody>
      </p:sp>
    </p:spTree>
    <p:extLst>
      <p:ext uri="{BB962C8B-B14F-4D97-AF65-F5344CB8AC3E}">
        <p14:creationId xmlns:p14="http://schemas.microsoft.com/office/powerpoint/2010/main" val="24592935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normAutofit fontScale="90000"/>
          </a:bodyPr>
          <a:lstStyle/>
          <a:p>
            <a:pPr eaLnBrk="1" hangingPunct="1"/>
            <a:r>
              <a:rPr lang="en-US" b="1" smtClean="0"/>
              <a:t>Proposed Working Group Structure</a:t>
            </a:r>
          </a:p>
        </p:txBody>
      </p:sp>
      <p:sp>
        <p:nvSpPr>
          <p:cNvPr id="7172" name="Rectangle 3"/>
          <p:cNvSpPr>
            <a:spLocks noGrp="1" noChangeArrowheads="1"/>
          </p:cNvSpPr>
          <p:nvPr>
            <p:ph type="body" idx="4294967295"/>
          </p:nvPr>
        </p:nvSpPr>
        <p:spPr>
          <a:xfrm>
            <a:off x="457200" y="1070919"/>
            <a:ext cx="8229600" cy="4876800"/>
          </a:xfrm>
          <a:prstGeom prst="rect">
            <a:avLst/>
          </a:prstGeom>
        </p:spPr>
        <p:txBody>
          <a:bodyPr/>
          <a:lstStyle/>
          <a:p>
            <a:pPr eaLnBrk="1" hangingPunct="1"/>
            <a:r>
              <a:rPr lang="en-US" sz="2400" dirty="0" smtClean="0"/>
              <a:t>For example , DHS SMEs from Immigration, Screening, Trade and interested parties (impacted domains)</a:t>
            </a:r>
          </a:p>
          <a:p>
            <a:pPr eaLnBrk="1" hangingPunct="1"/>
            <a:r>
              <a:rPr lang="en-US" sz="2400" dirty="0" smtClean="0"/>
              <a:t>Use HSIN Web Connect or WebEx as much as possible to do collaborative meetings </a:t>
            </a:r>
          </a:p>
          <a:p>
            <a:pPr eaLnBrk="1" hangingPunct="1"/>
            <a:r>
              <a:rPr lang="en-US" sz="2400" dirty="0" smtClean="0"/>
              <a:t>Meet Biweekly or as often as possible to get started, send out working documents ahead of time</a:t>
            </a:r>
          </a:p>
          <a:p>
            <a:pPr eaLnBrk="1" hangingPunct="1"/>
            <a:r>
              <a:rPr lang="en-US" sz="2400" dirty="0" smtClean="0"/>
              <a:t>Submit discussion items at least the day before but preferably the prior Friday</a:t>
            </a:r>
          </a:p>
          <a:p>
            <a:pPr eaLnBrk="1" hangingPunct="1"/>
            <a:r>
              <a:rPr lang="en-US" sz="2400" dirty="0" smtClean="0"/>
              <a:t>Encourage participation and group discussion</a:t>
            </a:r>
          </a:p>
          <a:p>
            <a:pPr eaLnBrk="1" hangingPunct="1"/>
            <a:r>
              <a:rPr lang="en-US" sz="2400" dirty="0" smtClean="0"/>
              <a:t>Solutions must be agreed to and documented</a:t>
            </a:r>
          </a:p>
          <a:p>
            <a:pPr eaLnBrk="1" hangingPunct="1"/>
            <a:endParaRPr lang="en-US" sz="2000" dirty="0" smtClean="0"/>
          </a:p>
          <a:p>
            <a:pPr lvl="1" eaLnBrk="1" hangingPunct="1">
              <a:buFontTx/>
              <a:buNone/>
            </a:pPr>
            <a:endParaRPr lang="en-US" sz="2000" dirty="0" smtClean="0"/>
          </a:p>
        </p:txBody>
      </p:sp>
    </p:spTree>
    <p:extLst>
      <p:ext uri="{BB962C8B-B14F-4D97-AF65-F5344CB8AC3E}">
        <p14:creationId xmlns:p14="http://schemas.microsoft.com/office/powerpoint/2010/main" val="1856443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Grp="1" noChangeArrowheads="1"/>
          </p:cNvSpPr>
          <p:nvPr>
            <p:ph type="title"/>
          </p:nvPr>
        </p:nvSpPr>
        <p:spPr/>
        <p:txBody>
          <a:bodyPr/>
          <a:lstStyle/>
          <a:p>
            <a:pPr eaLnBrk="1" hangingPunct="1"/>
            <a:r>
              <a:rPr lang="en-US" b="1" smtClean="0"/>
              <a:t>Develop a tracking worksheet</a:t>
            </a:r>
          </a:p>
        </p:txBody>
      </p:sp>
      <p:sp>
        <p:nvSpPr>
          <p:cNvPr id="3077" name="Rectangle 3"/>
          <p:cNvSpPr>
            <a:spLocks noGrp="1" noChangeArrowheads="1"/>
          </p:cNvSpPr>
          <p:nvPr>
            <p:ph type="body" idx="4294967295"/>
          </p:nvPr>
        </p:nvSpPr>
        <p:spPr>
          <a:xfrm>
            <a:off x="457200" y="1085765"/>
            <a:ext cx="8229600" cy="1809835"/>
          </a:xfrm>
          <a:prstGeom prst="rect">
            <a:avLst/>
          </a:prstGeom>
        </p:spPr>
        <p:txBody>
          <a:bodyPr/>
          <a:lstStyle/>
          <a:p>
            <a:pPr eaLnBrk="1" hangingPunct="1"/>
            <a:r>
              <a:rPr lang="en-US" sz="2400" dirty="0" smtClean="0"/>
              <a:t>Critical to keep the group aware of progress and milestones</a:t>
            </a:r>
          </a:p>
          <a:p>
            <a:pPr eaLnBrk="1" hangingPunct="1"/>
            <a:r>
              <a:rPr lang="en-US" sz="2400" dirty="0" smtClean="0"/>
              <a:t>Send out the worksheet before each meeting</a:t>
            </a:r>
          </a:p>
          <a:p>
            <a:pPr eaLnBrk="1" hangingPunct="1"/>
            <a:r>
              <a:rPr lang="en-US" sz="2400" dirty="0" smtClean="0"/>
              <a:t>Update with group approval for solutions</a:t>
            </a:r>
            <a:endParaRPr lang="en-US" sz="2000" dirty="0" smtClean="0"/>
          </a:p>
          <a:p>
            <a:pPr eaLnBrk="1" hangingPunct="1"/>
            <a:endParaRPr lang="en-US" sz="2000" dirty="0" smtClean="0"/>
          </a:p>
          <a:p>
            <a:pPr eaLnBrk="1" hangingPunct="1"/>
            <a:endParaRPr lang="en-US" sz="2000" dirty="0" smtClean="0"/>
          </a:p>
          <a:p>
            <a:pPr lvl="1" eaLnBrk="1" hangingPunct="1">
              <a:buFontTx/>
              <a:buNone/>
            </a:pPr>
            <a:endParaRPr lang="en-US" sz="2000" dirty="0" smtClean="0"/>
          </a:p>
        </p:txBody>
      </p:sp>
      <p:graphicFrame>
        <p:nvGraphicFramePr>
          <p:cNvPr id="3074" name="Object 2"/>
          <p:cNvGraphicFramePr>
            <a:graphicFrameLocks noChangeAspect="1"/>
          </p:cNvGraphicFramePr>
          <p:nvPr>
            <p:extLst>
              <p:ext uri="{D42A27DB-BD31-4B8C-83A1-F6EECF244321}">
                <p14:modId xmlns:p14="http://schemas.microsoft.com/office/powerpoint/2010/main" val="242216038"/>
              </p:ext>
            </p:extLst>
          </p:nvPr>
        </p:nvGraphicFramePr>
        <p:xfrm>
          <a:off x="840260" y="2796745"/>
          <a:ext cx="7191632" cy="3582707"/>
        </p:xfrm>
        <a:graphic>
          <a:graphicData uri="http://schemas.openxmlformats.org/presentationml/2006/ole">
            <mc:AlternateContent xmlns:mc="http://schemas.openxmlformats.org/markup-compatibility/2006">
              <mc:Choice xmlns:v="urn:schemas-microsoft-com:vml" Requires="v">
                <p:oleObj spid="_x0000_s2064" name="Worksheet" r:id="rId3" imgW="7829652" imgH="4772039" progId="Excel.Sheet.12">
                  <p:embed/>
                </p:oleObj>
              </mc:Choice>
              <mc:Fallback>
                <p:oleObj name="Worksheet" r:id="rId3" imgW="7829652" imgH="4772039" progId="Excel.Sheet.1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260" y="2796745"/>
                        <a:ext cx="7191632" cy="3582707"/>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6448781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nvPr>
        </p:nvSpPr>
        <p:spPr/>
        <p:txBody>
          <a:bodyPr>
            <a:normAutofit fontScale="90000"/>
          </a:bodyPr>
          <a:lstStyle/>
          <a:p>
            <a:pPr eaLnBrk="1" hangingPunct="1"/>
            <a:r>
              <a:rPr lang="en-US" smtClean="0"/>
              <a:t>Develop a Proposed Timeline Roadmap</a:t>
            </a:r>
          </a:p>
        </p:txBody>
      </p:sp>
      <p:sp>
        <p:nvSpPr>
          <p:cNvPr id="4101" name="Rectangle 3"/>
          <p:cNvSpPr>
            <a:spLocks noGrp="1" noChangeArrowheads="1"/>
          </p:cNvSpPr>
          <p:nvPr>
            <p:ph type="body" idx="4294967295"/>
          </p:nvPr>
        </p:nvSpPr>
        <p:spPr>
          <a:xfrm>
            <a:off x="457200" y="1066800"/>
            <a:ext cx="8229600" cy="4876800"/>
          </a:xfrm>
          <a:prstGeom prst="rect">
            <a:avLst/>
          </a:prstGeom>
        </p:spPr>
        <p:txBody>
          <a:bodyPr/>
          <a:lstStyle/>
          <a:p>
            <a:pPr eaLnBrk="1" hangingPunct="1">
              <a:buFontTx/>
              <a:buNone/>
            </a:pPr>
            <a:r>
              <a:rPr lang="en-US" smtClean="0"/>
              <a:t> </a:t>
            </a:r>
          </a:p>
        </p:txBody>
      </p:sp>
      <p:sp>
        <p:nvSpPr>
          <p:cNvPr id="4102"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aphicFrame>
        <p:nvGraphicFramePr>
          <p:cNvPr id="4098" name="Object 4"/>
          <p:cNvGraphicFramePr>
            <a:graphicFrameLocks noChangeAspect="1"/>
          </p:cNvGraphicFramePr>
          <p:nvPr>
            <p:extLst>
              <p:ext uri="{D42A27DB-BD31-4B8C-83A1-F6EECF244321}">
                <p14:modId xmlns:p14="http://schemas.microsoft.com/office/powerpoint/2010/main" val="58932851"/>
              </p:ext>
            </p:extLst>
          </p:nvPr>
        </p:nvGraphicFramePr>
        <p:xfrm>
          <a:off x="518983" y="1196546"/>
          <a:ext cx="7982465" cy="4800600"/>
        </p:xfrm>
        <a:graphic>
          <a:graphicData uri="http://schemas.openxmlformats.org/presentationml/2006/ole">
            <mc:AlternateContent xmlns:mc="http://schemas.openxmlformats.org/markup-compatibility/2006">
              <mc:Choice xmlns:v="urn:schemas-microsoft-com:vml" Requires="v">
                <p:oleObj spid="_x0000_s3088" name="Visio" r:id="rId3" imgW="8721440" imgH="3578126" progId="Visio.Drawing.11">
                  <p:embed/>
                </p:oleObj>
              </mc:Choice>
              <mc:Fallback>
                <p:oleObj name="Visio" r:id="rId3" imgW="8721440" imgH="3578126"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983" y="1196546"/>
                        <a:ext cx="7982465" cy="4800600"/>
                      </a:xfrm>
                      <a:prstGeom prst="rect">
                        <a:avLst/>
                      </a:prstGeom>
                      <a:noFill/>
                    </p:spPr>
                  </p:pic>
                </p:oleObj>
              </mc:Fallback>
            </mc:AlternateContent>
          </a:graphicData>
        </a:graphic>
      </p:graphicFrame>
    </p:spTree>
    <p:extLst>
      <p:ext uri="{BB962C8B-B14F-4D97-AF65-F5344CB8AC3E}">
        <p14:creationId xmlns:p14="http://schemas.microsoft.com/office/powerpoint/2010/main" val="40822127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Grp="1" noChangeArrowheads="1"/>
          </p:cNvSpPr>
          <p:nvPr>
            <p:ph type="title"/>
          </p:nvPr>
        </p:nvSpPr>
        <p:spPr>
          <a:xfrm>
            <a:off x="457200" y="548676"/>
            <a:ext cx="8785654" cy="838200"/>
          </a:xfrm>
        </p:spPr>
        <p:txBody>
          <a:bodyPr>
            <a:normAutofit fontScale="90000"/>
          </a:bodyPr>
          <a:lstStyle/>
          <a:p>
            <a:pPr eaLnBrk="1" hangingPunct="1"/>
            <a:r>
              <a:rPr lang="en-US" dirty="0" smtClean="0"/>
              <a:t>Use Magic Draw, Visio or some other tool for Modeling a solution</a:t>
            </a:r>
          </a:p>
        </p:txBody>
      </p:sp>
      <p:sp>
        <p:nvSpPr>
          <p:cNvPr id="5125" name="Rectangle 3"/>
          <p:cNvSpPr>
            <a:spLocks noGrp="1" noChangeArrowheads="1"/>
          </p:cNvSpPr>
          <p:nvPr>
            <p:ph type="body" idx="4294967295"/>
          </p:nvPr>
        </p:nvSpPr>
        <p:spPr>
          <a:xfrm>
            <a:off x="457200" y="1066800"/>
            <a:ext cx="8229600" cy="4876800"/>
          </a:xfrm>
          <a:prstGeom prst="rect">
            <a:avLst/>
          </a:prstGeom>
        </p:spPr>
        <p:txBody>
          <a:bodyPr/>
          <a:lstStyle/>
          <a:p>
            <a:pPr eaLnBrk="1" hangingPunct="1">
              <a:buFontTx/>
              <a:buNone/>
            </a:pPr>
            <a:r>
              <a:rPr lang="en-US" smtClean="0"/>
              <a:t> </a:t>
            </a:r>
          </a:p>
        </p:txBody>
      </p:sp>
      <p:sp>
        <p:nvSpPr>
          <p:cNvPr id="5126" name="Rectangle 5"/>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p>
        </p:txBody>
      </p:sp>
      <p:graphicFrame>
        <p:nvGraphicFramePr>
          <p:cNvPr id="5122" name="Object 5"/>
          <p:cNvGraphicFramePr>
            <a:graphicFrameLocks noChangeAspect="1"/>
          </p:cNvGraphicFramePr>
          <p:nvPr>
            <p:extLst>
              <p:ext uri="{D42A27DB-BD31-4B8C-83A1-F6EECF244321}">
                <p14:modId xmlns:p14="http://schemas.microsoft.com/office/powerpoint/2010/main" val="943817729"/>
              </p:ext>
            </p:extLst>
          </p:nvPr>
        </p:nvGraphicFramePr>
        <p:xfrm>
          <a:off x="1007074" y="1393054"/>
          <a:ext cx="6248400" cy="4687887"/>
        </p:xfrm>
        <a:graphic>
          <a:graphicData uri="http://schemas.openxmlformats.org/presentationml/2006/ole">
            <mc:AlternateContent xmlns:mc="http://schemas.openxmlformats.org/markup-compatibility/2006">
              <mc:Choice xmlns:v="urn:schemas-microsoft-com:vml" Requires="v">
                <p:oleObj spid="_x0000_s4111" name="Acrobat Document" r:id="rId3" imgW="6857143" imgH="5144218" progId="AcroExch.Document.7">
                  <p:embed/>
                </p:oleObj>
              </mc:Choice>
              <mc:Fallback>
                <p:oleObj name="Acrobat Document" r:id="rId3" imgW="6857143" imgH="5144218" progId="AcroExch.Document.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7074" y="1393054"/>
                        <a:ext cx="6248400" cy="4687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1079963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pPr eaLnBrk="1" hangingPunct="1"/>
            <a:r>
              <a:rPr lang="en-US" b="1" smtClean="0"/>
              <a:t>Develop a CMT for results</a:t>
            </a:r>
          </a:p>
        </p:txBody>
      </p:sp>
      <p:sp>
        <p:nvSpPr>
          <p:cNvPr id="8196" name="Rectangle 3"/>
          <p:cNvSpPr>
            <a:spLocks noGrp="1" noChangeArrowheads="1"/>
          </p:cNvSpPr>
          <p:nvPr>
            <p:ph type="body" idx="4294967295"/>
          </p:nvPr>
        </p:nvSpPr>
        <p:spPr>
          <a:xfrm>
            <a:off x="457200" y="1033505"/>
            <a:ext cx="8229600" cy="4876800"/>
          </a:xfrm>
          <a:prstGeom prst="rect">
            <a:avLst/>
          </a:prstGeom>
        </p:spPr>
        <p:txBody>
          <a:bodyPr/>
          <a:lstStyle/>
          <a:p>
            <a:pPr eaLnBrk="1" hangingPunct="1"/>
            <a:r>
              <a:rPr lang="en-US" sz="2400" dirty="0" smtClean="0"/>
              <a:t>Update NCCT with solutions</a:t>
            </a:r>
          </a:p>
          <a:p>
            <a:pPr eaLnBrk="1" hangingPunct="1"/>
            <a:r>
              <a:rPr lang="en-US" sz="2400" dirty="0" smtClean="0"/>
              <a:t>Update Mapping Template with solutions</a:t>
            </a:r>
          </a:p>
          <a:p>
            <a:pPr eaLnBrk="1" hangingPunct="1"/>
            <a:r>
              <a:rPr lang="en-US" sz="2400" dirty="0" smtClean="0"/>
              <a:t>Review with group before submitting</a:t>
            </a:r>
            <a:endParaRPr lang="en-US" sz="2000" dirty="0" smtClean="0"/>
          </a:p>
          <a:p>
            <a:pPr eaLnBrk="1" hangingPunct="1"/>
            <a:endParaRPr lang="en-US" sz="2000" dirty="0" smtClean="0"/>
          </a:p>
          <a:p>
            <a:pPr eaLnBrk="1" hangingPunct="1"/>
            <a:endParaRPr lang="en-US" sz="2000" dirty="0" smtClean="0"/>
          </a:p>
          <a:p>
            <a:pPr lvl="1" eaLnBrk="1" hangingPunct="1">
              <a:buFontTx/>
              <a:buNone/>
            </a:pPr>
            <a:endParaRPr lang="en-US" sz="2000" dirty="0" smtClean="0"/>
          </a:p>
        </p:txBody>
      </p:sp>
      <p:graphicFrame>
        <p:nvGraphicFramePr>
          <p:cNvPr id="9" name="Table 8"/>
          <p:cNvGraphicFramePr>
            <a:graphicFrameLocks noGrp="1"/>
          </p:cNvGraphicFramePr>
          <p:nvPr/>
        </p:nvGraphicFramePr>
        <p:xfrm>
          <a:off x="762000" y="2520950"/>
          <a:ext cx="7772401" cy="3575048"/>
        </p:xfrm>
        <a:graphic>
          <a:graphicData uri="http://schemas.openxmlformats.org/drawingml/2006/table">
            <a:tbl>
              <a:tblPr/>
              <a:tblGrid>
                <a:gridCol w="634483"/>
                <a:gridCol w="1434014"/>
                <a:gridCol w="3901204"/>
                <a:gridCol w="713792"/>
                <a:gridCol w="1088908"/>
              </a:tblGrid>
              <a:tr h="187744">
                <a:tc>
                  <a:txBody>
                    <a:bodyPr/>
                    <a:lstStyle/>
                    <a:p>
                      <a:pPr algn="l" fontAlgn="t"/>
                      <a:r>
                        <a:rPr lang="en-US" sz="600" b="0" i="0" u="none" strike="noStrike" dirty="0" err="1">
                          <a:solidFill>
                            <a:srgbClr val="9C6500"/>
                          </a:solidFill>
                          <a:latin typeface="Calibri"/>
                        </a:rPr>
                        <a:t>ChangeID</a:t>
                      </a:r>
                      <a:endParaRPr lang="en-US" sz="600" b="0" i="0" u="none" strike="noStrike" dirty="0">
                        <a:solidFill>
                          <a:srgbClr val="9C6500"/>
                        </a:solidFill>
                        <a:latin typeface="Calibri"/>
                      </a:endParaRPr>
                    </a:p>
                  </a:txBody>
                  <a:tcPr marL="4838" marR="4838" marT="4839" marB="0">
                    <a:lnL>
                      <a:noFill/>
                    </a:lnL>
                    <a:lnR>
                      <a:noFill/>
                    </a:lnR>
                    <a:lnT>
                      <a:noFill/>
                    </a:lnT>
                    <a:lnB>
                      <a:noFill/>
                    </a:lnB>
                    <a:solidFill>
                      <a:srgbClr val="FFEB9C"/>
                    </a:solidFill>
                  </a:tcPr>
                </a:tc>
                <a:tc>
                  <a:txBody>
                    <a:bodyPr/>
                    <a:lstStyle/>
                    <a:p>
                      <a:pPr algn="l" fontAlgn="t"/>
                      <a:r>
                        <a:rPr lang="en-US" sz="600" b="0" i="0" u="none" strike="noStrike">
                          <a:solidFill>
                            <a:srgbClr val="9C6500"/>
                          </a:solidFill>
                          <a:latin typeface="Calibri"/>
                        </a:rPr>
                        <a:t>Change Summary</a:t>
                      </a:r>
                    </a:p>
                  </a:txBody>
                  <a:tcPr marL="4838" marR="4838" marT="4839" marB="0">
                    <a:lnL>
                      <a:noFill/>
                    </a:lnL>
                    <a:lnR>
                      <a:noFill/>
                    </a:lnR>
                    <a:lnT>
                      <a:noFill/>
                    </a:lnT>
                    <a:lnB>
                      <a:noFill/>
                    </a:lnB>
                    <a:solidFill>
                      <a:srgbClr val="FFEB9C"/>
                    </a:solidFill>
                  </a:tcPr>
                </a:tc>
                <a:tc>
                  <a:txBody>
                    <a:bodyPr/>
                    <a:lstStyle/>
                    <a:p>
                      <a:pPr algn="l" fontAlgn="t"/>
                      <a:r>
                        <a:rPr lang="en-US" sz="600" b="0" i="0" u="none" strike="noStrike">
                          <a:solidFill>
                            <a:srgbClr val="9C6500"/>
                          </a:solidFill>
                          <a:latin typeface="Calibri"/>
                        </a:rPr>
                        <a:t>Change Description</a:t>
                      </a:r>
                    </a:p>
                  </a:txBody>
                  <a:tcPr marL="4838" marR="4838" marT="4839" marB="0">
                    <a:lnL>
                      <a:noFill/>
                    </a:lnL>
                    <a:lnR>
                      <a:noFill/>
                    </a:lnR>
                    <a:lnT>
                      <a:noFill/>
                    </a:lnT>
                    <a:lnB>
                      <a:noFill/>
                    </a:lnB>
                    <a:solidFill>
                      <a:srgbClr val="FFEB9C"/>
                    </a:solidFill>
                  </a:tcPr>
                </a:tc>
                <a:tc>
                  <a:txBody>
                    <a:bodyPr/>
                    <a:lstStyle/>
                    <a:p>
                      <a:pPr algn="l" fontAlgn="t"/>
                      <a:r>
                        <a:rPr lang="en-US" sz="600" b="0" i="0" u="none" strike="noStrike">
                          <a:solidFill>
                            <a:srgbClr val="9C6500"/>
                          </a:solidFill>
                          <a:latin typeface="Calibri"/>
                        </a:rPr>
                        <a:t>ChangeParentID</a:t>
                      </a:r>
                    </a:p>
                  </a:txBody>
                  <a:tcPr marL="4838" marR="4838" marT="4839" marB="0">
                    <a:lnL>
                      <a:noFill/>
                    </a:lnL>
                    <a:lnR>
                      <a:noFill/>
                    </a:lnR>
                    <a:lnT>
                      <a:noFill/>
                    </a:lnT>
                    <a:lnB>
                      <a:noFill/>
                    </a:lnB>
                    <a:solidFill>
                      <a:srgbClr val="FFEB9C"/>
                    </a:solidFill>
                  </a:tcPr>
                </a:tc>
                <a:tc>
                  <a:txBody>
                    <a:bodyPr/>
                    <a:lstStyle/>
                    <a:p>
                      <a:pPr algn="l" fontAlgn="t"/>
                      <a:r>
                        <a:rPr lang="en-US" sz="600" b="0" i="0" u="none" strike="noStrike">
                          <a:solidFill>
                            <a:srgbClr val="9C6500"/>
                          </a:solidFill>
                          <a:latin typeface="Calibri"/>
                        </a:rPr>
                        <a:t>Default Change Entry</a:t>
                      </a:r>
                      <a:br>
                        <a:rPr lang="en-US" sz="600" b="0" i="0" u="none" strike="noStrike">
                          <a:solidFill>
                            <a:srgbClr val="9C6500"/>
                          </a:solidFill>
                          <a:latin typeface="Calibri"/>
                        </a:rPr>
                      </a:br>
                      <a:r>
                        <a:rPr lang="en-US" sz="600" b="0" i="0" u="none" strike="noStrike">
                          <a:solidFill>
                            <a:srgbClr val="9C6500"/>
                          </a:solidFill>
                          <a:latin typeface="Calibri"/>
                        </a:rPr>
                        <a:t>(Mark only one as TRUE)</a:t>
                      </a:r>
                    </a:p>
                  </a:txBody>
                  <a:tcPr marL="4838" marR="4838" marT="4839" marB="0">
                    <a:lnL>
                      <a:noFill/>
                    </a:lnL>
                    <a:lnR>
                      <a:noFill/>
                    </a:lnR>
                    <a:lnT>
                      <a:noFill/>
                    </a:lnT>
                    <a:lnB>
                      <a:noFill/>
                    </a:lnB>
                    <a:solidFill>
                      <a:srgbClr val="FFEB9C"/>
                    </a:solidFill>
                  </a:tcPr>
                </a:tc>
              </a:tr>
              <a:tr h="187744">
                <a:tc>
                  <a:txBody>
                    <a:bodyPr/>
                    <a:lstStyle/>
                    <a:p>
                      <a:pPr algn="l" fontAlgn="t"/>
                      <a:r>
                        <a:rPr lang="en-US" sz="600" b="0" i="0" u="none" strike="noStrike">
                          <a:solidFill>
                            <a:srgbClr val="000000"/>
                          </a:solidFill>
                          <a:latin typeface="Calibri"/>
                        </a:rPr>
                        <a:t>1</a:t>
                      </a:r>
                    </a:p>
                  </a:txBody>
                  <a:tcPr marL="4838" marR="4838" marT="4839" marB="0">
                    <a:lnL>
                      <a:noFill/>
                    </a:lnL>
                    <a:lnR>
                      <a:noFill/>
                    </a:lnR>
                    <a:lnT>
                      <a:noFill/>
                    </a:lnT>
                    <a:lnB>
                      <a:noFill/>
                    </a:lnB>
                  </a:tcPr>
                </a:tc>
                <a:tc>
                  <a:txBody>
                    <a:bodyPr/>
                    <a:lstStyle/>
                    <a:p>
                      <a:pPr algn="l" fontAlgn="t"/>
                      <a:r>
                        <a:rPr lang="en-US" sz="600" b="0" i="0" u="none" strike="noStrike">
                          <a:solidFill>
                            <a:srgbClr val="000000"/>
                          </a:solidFill>
                          <a:latin typeface="Calibri"/>
                        </a:rPr>
                        <a:t>nc:PersonUnionAssociationType</a:t>
                      </a:r>
                    </a:p>
                  </a:txBody>
                  <a:tcPr marL="4838" marR="4838" marT="4839" marB="0">
                    <a:lnL>
                      <a:noFill/>
                    </a:lnL>
                    <a:lnR>
                      <a:noFill/>
                    </a:lnR>
                    <a:lnT>
                      <a:noFill/>
                    </a:lnT>
                    <a:lnB>
                      <a:noFill/>
                    </a:lnB>
                  </a:tcPr>
                </a:tc>
                <a:tc>
                  <a:txBody>
                    <a:bodyPr/>
                    <a:lstStyle/>
                    <a:p>
                      <a:pPr algn="l" fontAlgn="t"/>
                      <a:r>
                        <a:rPr lang="en-US" sz="600" b="0" i="0" u="none" strike="noStrike">
                          <a:solidFill>
                            <a:srgbClr val="000000"/>
                          </a:solidFill>
                          <a:latin typeface="Calibri"/>
                        </a:rPr>
                        <a:t>Update NIEM Core's Person Union Association to integrate Imm, Scr, and CYFS augmentations and other data requirements identified by the harmonization tiger team</a:t>
                      </a:r>
                    </a:p>
                  </a:txBody>
                  <a:tcPr marL="4838" marR="4838" marT="4839" marB="0">
                    <a:lnL>
                      <a:noFill/>
                    </a:lnL>
                    <a:lnR>
                      <a:noFill/>
                    </a:lnR>
                    <a:lnT>
                      <a:noFill/>
                    </a:lnT>
                    <a:lnB>
                      <a:noFill/>
                    </a:lnB>
                  </a:tcPr>
                </a:tc>
                <a:tc>
                  <a:txBody>
                    <a:bodyPr/>
                    <a:lstStyle/>
                    <a:p>
                      <a:pPr algn="l" fontAlgn="t"/>
                      <a:endParaRPr lang="en-US" sz="600" b="0" i="0" u="none" strike="noStrike">
                        <a:solidFill>
                          <a:srgbClr val="000000"/>
                        </a:solidFill>
                        <a:latin typeface="Calibri"/>
                      </a:endParaRPr>
                    </a:p>
                  </a:txBody>
                  <a:tcPr marL="4838" marR="4838" marT="4839" marB="0">
                    <a:lnL>
                      <a:noFill/>
                    </a:lnL>
                    <a:lnR>
                      <a:noFill/>
                    </a:lnR>
                    <a:lnT>
                      <a:noFill/>
                    </a:lnT>
                    <a:lnB>
                      <a:noFill/>
                    </a:lnB>
                  </a:tcPr>
                </a:tc>
                <a:tc>
                  <a:txBody>
                    <a:bodyPr/>
                    <a:lstStyle/>
                    <a:p>
                      <a:pPr algn="l" fontAlgn="t"/>
                      <a:endParaRPr lang="en-US" sz="600" b="0" i="0" u="none" strike="noStrike">
                        <a:solidFill>
                          <a:srgbClr val="000000"/>
                        </a:solidFill>
                        <a:latin typeface="Calibri"/>
                      </a:endParaRPr>
                    </a:p>
                  </a:txBody>
                  <a:tcPr marL="4838" marR="4838" marT="4839" marB="0">
                    <a:lnL>
                      <a:noFill/>
                    </a:lnL>
                    <a:lnR>
                      <a:noFill/>
                    </a:lnR>
                    <a:lnT>
                      <a:noFill/>
                    </a:lnT>
                    <a:lnB>
                      <a:noFill/>
                    </a:lnB>
                  </a:tcPr>
                </a:tc>
              </a:tr>
              <a:tr h="96292">
                <a:tc>
                  <a:txBody>
                    <a:bodyPr/>
                    <a:lstStyle/>
                    <a:p>
                      <a:pPr algn="l" fontAlgn="t"/>
                      <a:r>
                        <a:rPr lang="en-US" sz="600" b="0" i="0" u="none" strike="noStrike">
                          <a:solidFill>
                            <a:srgbClr val="000000"/>
                          </a:solidFill>
                          <a:latin typeface="Calibri"/>
                        </a:rPr>
                        <a:t>2</a:t>
                      </a:r>
                    </a:p>
                  </a:txBody>
                  <a:tcPr marL="4838" marR="4838" marT="4839" marB="0">
                    <a:lnL>
                      <a:noFill/>
                    </a:lnL>
                    <a:lnR>
                      <a:noFill/>
                    </a:lnR>
                    <a:lnT>
                      <a:noFill/>
                    </a:lnT>
                    <a:lnB>
                      <a:noFill/>
                    </a:lnB>
                    <a:solidFill>
                      <a:srgbClr val="FDE9D9"/>
                    </a:solidFill>
                  </a:tcPr>
                </a:tc>
                <a:tc>
                  <a:txBody>
                    <a:bodyPr/>
                    <a:lstStyle/>
                    <a:p>
                      <a:pPr algn="l" fontAlgn="t"/>
                      <a:r>
                        <a:rPr lang="en-US" sz="600" b="0" i="0" u="none" strike="noStrike">
                          <a:solidFill>
                            <a:srgbClr val="000000"/>
                          </a:solidFill>
                          <a:latin typeface="Calibri"/>
                        </a:rPr>
                        <a:t>nc:CivilUnionAssociation</a:t>
                      </a:r>
                    </a:p>
                  </a:txBody>
                  <a:tcPr marL="4838" marR="4838" marT="4839" marB="0">
                    <a:lnL>
                      <a:noFill/>
                    </a:lnL>
                    <a:lnR>
                      <a:noFill/>
                    </a:lnR>
                    <a:lnT>
                      <a:noFill/>
                    </a:lnT>
                    <a:lnB>
                      <a:noFill/>
                    </a:lnB>
                    <a:solidFill>
                      <a:srgbClr val="FDE9D9"/>
                    </a:solidFill>
                  </a:tcPr>
                </a:tc>
                <a:tc>
                  <a:txBody>
                    <a:bodyPr/>
                    <a:lstStyle/>
                    <a:p>
                      <a:pPr algn="l" fontAlgn="t"/>
                      <a:r>
                        <a:rPr lang="en-US" sz="600" b="0" i="0" u="none" strike="noStrike">
                          <a:solidFill>
                            <a:srgbClr val="000000"/>
                          </a:solidFill>
                          <a:latin typeface="Calibri"/>
                        </a:rPr>
                        <a:t>Delete, replaced with item in Person Union Category Code</a:t>
                      </a:r>
                    </a:p>
                  </a:txBody>
                  <a:tcPr marL="4838" marR="4838" marT="4839" marB="0">
                    <a:lnL>
                      <a:noFill/>
                    </a:lnL>
                    <a:lnR>
                      <a:noFill/>
                    </a:lnR>
                    <a:lnT>
                      <a:noFill/>
                    </a:lnT>
                    <a:lnB>
                      <a:noFill/>
                    </a:lnB>
                    <a:solidFill>
                      <a:srgbClr val="FDE9D9"/>
                    </a:solidFill>
                  </a:tcPr>
                </a:tc>
                <a:tc>
                  <a:txBody>
                    <a:bodyPr/>
                    <a:lstStyle/>
                    <a:p>
                      <a:pPr algn="l" fontAlgn="t"/>
                      <a:endParaRPr lang="en-US" sz="600" b="0" i="0" u="none" strike="noStrike">
                        <a:solidFill>
                          <a:srgbClr val="000000"/>
                        </a:solidFill>
                        <a:latin typeface="Calibri"/>
                      </a:endParaRPr>
                    </a:p>
                  </a:txBody>
                  <a:tcPr marL="4838" marR="4838" marT="4839" marB="0">
                    <a:lnL>
                      <a:noFill/>
                    </a:lnL>
                    <a:lnR>
                      <a:noFill/>
                    </a:lnR>
                    <a:lnT>
                      <a:noFill/>
                    </a:lnT>
                    <a:lnB>
                      <a:noFill/>
                    </a:lnB>
                  </a:tcPr>
                </a:tc>
                <a:tc>
                  <a:txBody>
                    <a:bodyPr/>
                    <a:lstStyle/>
                    <a:p>
                      <a:pPr algn="l" fontAlgn="t"/>
                      <a:endParaRPr lang="en-US" sz="600" b="0" i="0" u="none" strike="noStrike">
                        <a:solidFill>
                          <a:srgbClr val="000000"/>
                        </a:solidFill>
                        <a:latin typeface="Calibri"/>
                      </a:endParaRPr>
                    </a:p>
                  </a:txBody>
                  <a:tcPr marL="4838" marR="4838" marT="4839" marB="0">
                    <a:lnL>
                      <a:noFill/>
                    </a:lnL>
                    <a:lnR>
                      <a:noFill/>
                    </a:lnR>
                    <a:lnT>
                      <a:noFill/>
                    </a:lnT>
                    <a:lnB>
                      <a:noFill/>
                    </a:lnB>
                  </a:tcPr>
                </a:tc>
              </a:tr>
              <a:tr h="138167">
                <a:tc>
                  <a:txBody>
                    <a:bodyPr/>
                    <a:lstStyle/>
                    <a:p>
                      <a:pPr algn="l" fontAlgn="t"/>
                      <a:r>
                        <a:rPr lang="en-US" sz="600" b="0" i="0" u="none" strike="noStrike">
                          <a:solidFill>
                            <a:srgbClr val="000000"/>
                          </a:solidFill>
                          <a:latin typeface="Calibri"/>
                        </a:rPr>
                        <a:t>3</a:t>
                      </a:r>
                    </a:p>
                  </a:txBody>
                  <a:tcPr marL="4838" marR="4838" marT="4839" marB="0">
                    <a:lnL>
                      <a:noFill/>
                    </a:lnL>
                    <a:lnR>
                      <a:noFill/>
                    </a:lnR>
                    <a:lnT>
                      <a:noFill/>
                    </a:lnT>
                    <a:lnB>
                      <a:noFill/>
                    </a:lnB>
                    <a:solidFill>
                      <a:srgbClr val="FDE9D9"/>
                    </a:solidFill>
                  </a:tcPr>
                </a:tc>
                <a:tc>
                  <a:txBody>
                    <a:bodyPr/>
                    <a:lstStyle/>
                    <a:p>
                      <a:pPr algn="l" fontAlgn="t"/>
                      <a:r>
                        <a:rPr lang="en-US" sz="600" b="0" i="0" u="none" strike="noStrike">
                          <a:solidFill>
                            <a:srgbClr val="000000"/>
                          </a:solidFill>
                          <a:latin typeface="Calibri"/>
                        </a:rPr>
                        <a:t>nc:DomesticPartnershipAssociation</a:t>
                      </a:r>
                    </a:p>
                  </a:txBody>
                  <a:tcPr marL="4838" marR="4838" marT="4839" marB="0">
                    <a:lnL>
                      <a:noFill/>
                    </a:lnL>
                    <a:lnR>
                      <a:noFill/>
                    </a:lnR>
                    <a:lnT>
                      <a:noFill/>
                    </a:lnT>
                    <a:lnB>
                      <a:noFill/>
                    </a:lnB>
                    <a:solidFill>
                      <a:srgbClr val="FDE9D9"/>
                    </a:solidFill>
                  </a:tcPr>
                </a:tc>
                <a:tc>
                  <a:txBody>
                    <a:bodyPr/>
                    <a:lstStyle/>
                    <a:p>
                      <a:pPr algn="l" fontAlgn="t"/>
                      <a:r>
                        <a:rPr lang="en-US" sz="600" b="0" i="0" u="none" strike="noStrike">
                          <a:solidFill>
                            <a:srgbClr val="000000"/>
                          </a:solidFill>
                          <a:latin typeface="Calibri"/>
                        </a:rPr>
                        <a:t>Delete, replaced with item in Person Union Category Code</a:t>
                      </a:r>
                    </a:p>
                  </a:txBody>
                  <a:tcPr marL="4838" marR="4838" marT="4839" marB="0">
                    <a:lnL>
                      <a:noFill/>
                    </a:lnL>
                    <a:lnR>
                      <a:noFill/>
                    </a:lnR>
                    <a:lnT>
                      <a:noFill/>
                    </a:lnT>
                    <a:lnB>
                      <a:noFill/>
                    </a:lnB>
                    <a:solidFill>
                      <a:srgbClr val="FDE9D9"/>
                    </a:solidFill>
                  </a:tcPr>
                </a:tc>
                <a:tc>
                  <a:txBody>
                    <a:bodyPr/>
                    <a:lstStyle/>
                    <a:p>
                      <a:pPr algn="l" fontAlgn="t"/>
                      <a:endParaRPr lang="en-US" sz="600" b="0" i="0" u="none" strike="noStrike">
                        <a:solidFill>
                          <a:srgbClr val="000000"/>
                        </a:solidFill>
                        <a:latin typeface="Calibri"/>
                      </a:endParaRPr>
                    </a:p>
                  </a:txBody>
                  <a:tcPr marL="4838" marR="4838" marT="4839" marB="0">
                    <a:lnL>
                      <a:noFill/>
                    </a:lnL>
                    <a:lnR>
                      <a:noFill/>
                    </a:lnR>
                    <a:lnT>
                      <a:noFill/>
                    </a:lnT>
                    <a:lnB>
                      <a:noFill/>
                    </a:lnB>
                  </a:tcPr>
                </a:tc>
                <a:tc>
                  <a:txBody>
                    <a:bodyPr/>
                    <a:lstStyle/>
                    <a:p>
                      <a:pPr algn="l" fontAlgn="t"/>
                      <a:endParaRPr lang="en-US" sz="600" b="0" i="0" u="none" strike="noStrike">
                        <a:solidFill>
                          <a:srgbClr val="000000"/>
                        </a:solidFill>
                        <a:latin typeface="Calibri"/>
                      </a:endParaRPr>
                    </a:p>
                  </a:txBody>
                  <a:tcPr marL="4838" marR="4838" marT="4839" marB="0">
                    <a:lnL>
                      <a:noFill/>
                    </a:lnL>
                    <a:lnR>
                      <a:noFill/>
                    </a:lnR>
                    <a:lnT>
                      <a:noFill/>
                    </a:lnT>
                    <a:lnB>
                      <a:noFill/>
                    </a:lnB>
                  </a:tcPr>
                </a:tc>
              </a:tr>
              <a:tr h="96292">
                <a:tc>
                  <a:txBody>
                    <a:bodyPr/>
                    <a:lstStyle/>
                    <a:p>
                      <a:pPr algn="l" fontAlgn="t"/>
                      <a:r>
                        <a:rPr lang="en-US" sz="600" b="0" i="0" u="none" strike="noStrike">
                          <a:solidFill>
                            <a:srgbClr val="000000"/>
                          </a:solidFill>
                          <a:latin typeface="Calibri"/>
                        </a:rPr>
                        <a:t>4</a:t>
                      </a:r>
                    </a:p>
                  </a:txBody>
                  <a:tcPr marL="4838" marR="4838" marT="4839" marB="0">
                    <a:lnL>
                      <a:noFill/>
                    </a:lnL>
                    <a:lnR>
                      <a:noFill/>
                    </a:lnR>
                    <a:lnT>
                      <a:noFill/>
                    </a:lnT>
                    <a:lnB>
                      <a:noFill/>
                    </a:lnB>
                    <a:solidFill>
                      <a:srgbClr val="FDE9D9"/>
                    </a:solidFill>
                  </a:tcPr>
                </a:tc>
                <a:tc>
                  <a:txBody>
                    <a:bodyPr/>
                    <a:lstStyle/>
                    <a:p>
                      <a:pPr algn="l" fontAlgn="t"/>
                      <a:r>
                        <a:rPr lang="en-US" sz="600" b="0" i="0" u="none" strike="noStrike">
                          <a:solidFill>
                            <a:srgbClr val="000000"/>
                          </a:solidFill>
                          <a:latin typeface="Calibri"/>
                        </a:rPr>
                        <a:t>nc:MarriageAssociation</a:t>
                      </a:r>
                    </a:p>
                  </a:txBody>
                  <a:tcPr marL="4838" marR="4838" marT="4839" marB="0">
                    <a:lnL>
                      <a:noFill/>
                    </a:lnL>
                    <a:lnR>
                      <a:noFill/>
                    </a:lnR>
                    <a:lnT>
                      <a:noFill/>
                    </a:lnT>
                    <a:lnB>
                      <a:noFill/>
                    </a:lnB>
                    <a:solidFill>
                      <a:srgbClr val="FDE9D9"/>
                    </a:solidFill>
                  </a:tcPr>
                </a:tc>
                <a:tc>
                  <a:txBody>
                    <a:bodyPr/>
                    <a:lstStyle/>
                    <a:p>
                      <a:pPr algn="l" fontAlgn="t"/>
                      <a:r>
                        <a:rPr lang="en-US" sz="600" b="0" i="0" u="none" strike="noStrike">
                          <a:solidFill>
                            <a:srgbClr val="000000"/>
                          </a:solidFill>
                          <a:latin typeface="Calibri"/>
                        </a:rPr>
                        <a:t>Delete, replaced with item in Person Union Category Code</a:t>
                      </a:r>
                    </a:p>
                  </a:txBody>
                  <a:tcPr marL="4838" marR="4838" marT="4839" marB="0">
                    <a:lnL>
                      <a:noFill/>
                    </a:lnL>
                    <a:lnR>
                      <a:noFill/>
                    </a:lnR>
                    <a:lnT>
                      <a:noFill/>
                    </a:lnT>
                    <a:lnB>
                      <a:noFill/>
                    </a:lnB>
                    <a:solidFill>
                      <a:srgbClr val="FDE9D9"/>
                    </a:solidFill>
                  </a:tcPr>
                </a:tc>
                <a:tc>
                  <a:txBody>
                    <a:bodyPr/>
                    <a:lstStyle/>
                    <a:p>
                      <a:pPr algn="l" fontAlgn="t"/>
                      <a:endParaRPr lang="en-US" sz="600" b="0" i="0" u="none" strike="noStrike">
                        <a:solidFill>
                          <a:srgbClr val="000000"/>
                        </a:solidFill>
                        <a:latin typeface="Calibri"/>
                      </a:endParaRPr>
                    </a:p>
                  </a:txBody>
                  <a:tcPr marL="4838" marR="4838" marT="4839" marB="0">
                    <a:lnL>
                      <a:noFill/>
                    </a:lnL>
                    <a:lnR>
                      <a:noFill/>
                    </a:lnR>
                    <a:lnT>
                      <a:noFill/>
                    </a:lnT>
                    <a:lnB>
                      <a:noFill/>
                    </a:lnB>
                  </a:tcPr>
                </a:tc>
                <a:tc>
                  <a:txBody>
                    <a:bodyPr/>
                    <a:lstStyle/>
                    <a:p>
                      <a:pPr algn="l" fontAlgn="t"/>
                      <a:endParaRPr lang="en-US" sz="600" b="0" i="0" u="none" strike="noStrike">
                        <a:solidFill>
                          <a:srgbClr val="000000"/>
                        </a:solidFill>
                        <a:latin typeface="Calibri"/>
                      </a:endParaRPr>
                    </a:p>
                  </a:txBody>
                  <a:tcPr marL="4838" marR="4838" marT="4839" marB="0">
                    <a:lnL>
                      <a:noFill/>
                    </a:lnL>
                    <a:lnR>
                      <a:noFill/>
                    </a:lnR>
                    <a:lnT>
                      <a:noFill/>
                    </a:lnT>
                    <a:lnB>
                      <a:noFill/>
                    </a:lnB>
                  </a:tcPr>
                </a:tc>
              </a:tr>
              <a:tr h="187744">
                <a:tc>
                  <a:txBody>
                    <a:bodyPr/>
                    <a:lstStyle/>
                    <a:p>
                      <a:pPr algn="l" fontAlgn="t"/>
                      <a:r>
                        <a:rPr lang="en-US" sz="600" b="0" i="0" u="none" strike="noStrike">
                          <a:solidFill>
                            <a:srgbClr val="000000"/>
                          </a:solidFill>
                          <a:latin typeface="Calibri"/>
                        </a:rPr>
                        <a:t>5</a:t>
                      </a:r>
                    </a:p>
                  </a:txBody>
                  <a:tcPr marL="4838" marR="4838" marT="4839" marB="0">
                    <a:lnL>
                      <a:noFill/>
                    </a:lnL>
                    <a:lnR>
                      <a:noFill/>
                    </a:lnR>
                    <a:lnT>
                      <a:noFill/>
                    </a:lnT>
                    <a:lnB>
                      <a:noFill/>
                    </a:lnB>
                    <a:solidFill>
                      <a:srgbClr val="DBEEF3"/>
                    </a:solidFill>
                  </a:tcPr>
                </a:tc>
                <a:tc>
                  <a:txBody>
                    <a:bodyPr/>
                    <a:lstStyle/>
                    <a:p>
                      <a:pPr algn="l" fontAlgn="t"/>
                      <a:r>
                        <a:rPr lang="en-US" sz="600" b="0" i="0" u="none" strike="noStrike">
                          <a:solidFill>
                            <a:srgbClr val="000000"/>
                          </a:solidFill>
                          <a:latin typeface="Calibri"/>
                        </a:rPr>
                        <a:t>nc:PersonUnionCategory</a:t>
                      </a:r>
                    </a:p>
                  </a:txBody>
                  <a:tcPr marL="4838" marR="4838" marT="4839" marB="0">
                    <a:lnL>
                      <a:noFill/>
                    </a:lnL>
                    <a:lnR>
                      <a:noFill/>
                    </a:lnR>
                    <a:lnT>
                      <a:noFill/>
                    </a:lnT>
                    <a:lnB>
                      <a:noFill/>
                    </a:lnB>
                    <a:solidFill>
                      <a:srgbClr val="DBEEF3"/>
                    </a:solidFill>
                  </a:tcPr>
                </a:tc>
                <a:tc>
                  <a:txBody>
                    <a:bodyPr/>
                    <a:lstStyle/>
                    <a:p>
                      <a:pPr algn="l" fontAlgn="t"/>
                      <a:r>
                        <a:rPr lang="en-US" sz="600" b="0" i="0" u="none" strike="noStrike">
                          <a:solidFill>
                            <a:srgbClr val="000000"/>
                          </a:solidFill>
                          <a:latin typeface="Calibri"/>
                        </a:rPr>
                        <a:t>Update to an abstract substitution head for PersonUnionCategoryCode (w/ list) and PersonUnionCategoryText (a narrative description option)</a:t>
                      </a:r>
                    </a:p>
                  </a:txBody>
                  <a:tcPr marL="4838" marR="4838" marT="4839" marB="0">
                    <a:lnL>
                      <a:noFill/>
                    </a:lnL>
                    <a:lnR>
                      <a:noFill/>
                    </a:lnR>
                    <a:lnT>
                      <a:noFill/>
                    </a:lnT>
                    <a:lnB>
                      <a:noFill/>
                    </a:lnB>
                    <a:solidFill>
                      <a:srgbClr val="DBEEF3"/>
                    </a:solidFill>
                  </a:tcPr>
                </a:tc>
                <a:tc>
                  <a:txBody>
                    <a:bodyPr/>
                    <a:lstStyle/>
                    <a:p>
                      <a:pPr algn="l" fontAlgn="t"/>
                      <a:endParaRPr lang="en-US" sz="600" b="0" i="0" u="none" strike="noStrike">
                        <a:solidFill>
                          <a:srgbClr val="000000"/>
                        </a:solidFill>
                        <a:latin typeface="Calibri"/>
                      </a:endParaRPr>
                    </a:p>
                  </a:txBody>
                  <a:tcPr marL="4838" marR="4838" marT="4839" marB="0">
                    <a:lnL>
                      <a:noFill/>
                    </a:lnL>
                    <a:lnR>
                      <a:noFill/>
                    </a:lnR>
                    <a:lnT>
                      <a:noFill/>
                    </a:lnT>
                    <a:lnB>
                      <a:noFill/>
                    </a:lnB>
                  </a:tcPr>
                </a:tc>
                <a:tc>
                  <a:txBody>
                    <a:bodyPr/>
                    <a:lstStyle/>
                    <a:p>
                      <a:pPr algn="l" fontAlgn="t"/>
                      <a:endParaRPr lang="en-US" sz="600" b="0" i="0" u="none" strike="noStrike">
                        <a:solidFill>
                          <a:srgbClr val="000000"/>
                        </a:solidFill>
                        <a:latin typeface="Calibri"/>
                      </a:endParaRPr>
                    </a:p>
                  </a:txBody>
                  <a:tcPr marL="4838" marR="4838" marT="4839" marB="0">
                    <a:lnL>
                      <a:noFill/>
                    </a:lnL>
                    <a:lnR>
                      <a:noFill/>
                    </a:lnR>
                    <a:lnT>
                      <a:noFill/>
                    </a:lnT>
                    <a:lnB>
                      <a:noFill/>
                    </a:lnB>
                  </a:tcPr>
                </a:tc>
              </a:tr>
              <a:tr h="187744">
                <a:tc>
                  <a:txBody>
                    <a:bodyPr/>
                    <a:lstStyle/>
                    <a:p>
                      <a:pPr algn="l" fontAlgn="t"/>
                      <a:r>
                        <a:rPr lang="en-US" sz="600" b="0" i="0" u="none" strike="noStrike">
                          <a:solidFill>
                            <a:srgbClr val="000000"/>
                          </a:solidFill>
                          <a:latin typeface="Calibri"/>
                        </a:rPr>
                        <a:t>6</a:t>
                      </a:r>
                    </a:p>
                  </a:txBody>
                  <a:tcPr marL="4838" marR="4838" marT="4839" marB="0">
                    <a:lnL>
                      <a:noFill/>
                    </a:lnL>
                    <a:lnR>
                      <a:noFill/>
                    </a:lnR>
                    <a:lnT>
                      <a:noFill/>
                    </a:lnT>
                    <a:lnB>
                      <a:noFill/>
                    </a:lnB>
                    <a:solidFill>
                      <a:srgbClr val="DBEEF3"/>
                    </a:solidFill>
                  </a:tcPr>
                </a:tc>
                <a:tc>
                  <a:txBody>
                    <a:bodyPr/>
                    <a:lstStyle/>
                    <a:p>
                      <a:pPr algn="l" fontAlgn="t"/>
                      <a:r>
                        <a:rPr lang="en-US" sz="600" b="0" i="0" u="none" strike="noStrike">
                          <a:solidFill>
                            <a:srgbClr val="000000"/>
                          </a:solidFill>
                          <a:latin typeface="Calibri"/>
                        </a:rPr>
                        <a:t>nonauth:MarriageCategoryCodeSimpleType</a:t>
                      </a:r>
                    </a:p>
                  </a:txBody>
                  <a:tcPr marL="4838" marR="4838" marT="4839" marB="0">
                    <a:lnL>
                      <a:noFill/>
                    </a:lnL>
                    <a:lnR>
                      <a:noFill/>
                    </a:lnR>
                    <a:lnT>
                      <a:noFill/>
                    </a:lnT>
                    <a:lnB>
                      <a:noFill/>
                    </a:lnB>
                    <a:solidFill>
                      <a:srgbClr val="DBEEF3"/>
                    </a:solidFill>
                  </a:tcPr>
                </a:tc>
                <a:tc>
                  <a:txBody>
                    <a:bodyPr/>
                    <a:lstStyle/>
                    <a:p>
                      <a:pPr algn="l" fontAlgn="t"/>
                      <a:r>
                        <a:rPr lang="en-US" sz="600" b="0" i="0" u="none" strike="noStrike">
                          <a:solidFill>
                            <a:srgbClr val="000000"/>
                          </a:solidFill>
                          <a:latin typeface="Calibri"/>
                        </a:rPr>
                        <a:t>Rename PersonUnionCategoryCodeSimpleType, and update to change "married" to "marriage" and to add "domestic partnership"</a:t>
                      </a:r>
                    </a:p>
                  </a:txBody>
                  <a:tcPr marL="4838" marR="4838" marT="4839" marB="0">
                    <a:lnL>
                      <a:noFill/>
                    </a:lnL>
                    <a:lnR>
                      <a:noFill/>
                    </a:lnR>
                    <a:lnT>
                      <a:noFill/>
                    </a:lnT>
                    <a:lnB>
                      <a:noFill/>
                    </a:lnB>
                    <a:solidFill>
                      <a:srgbClr val="DBEEF3"/>
                    </a:solidFill>
                  </a:tcPr>
                </a:tc>
                <a:tc>
                  <a:txBody>
                    <a:bodyPr/>
                    <a:lstStyle/>
                    <a:p>
                      <a:pPr algn="l" fontAlgn="t"/>
                      <a:endParaRPr lang="en-US" sz="600" b="0" i="0" u="none" strike="noStrike">
                        <a:solidFill>
                          <a:srgbClr val="000000"/>
                        </a:solidFill>
                        <a:latin typeface="Calibri"/>
                      </a:endParaRPr>
                    </a:p>
                  </a:txBody>
                  <a:tcPr marL="4838" marR="4838" marT="4839" marB="0">
                    <a:lnL>
                      <a:noFill/>
                    </a:lnL>
                    <a:lnR>
                      <a:noFill/>
                    </a:lnR>
                    <a:lnT>
                      <a:noFill/>
                    </a:lnT>
                    <a:lnB>
                      <a:noFill/>
                    </a:lnB>
                  </a:tcPr>
                </a:tc>
                <a:tc>
                  <a:txBody>
                    <a:bodyPr/>
                    <a:lstStyle/>
                    <a:p>
                      <a:pPr algn="l" fontAlgn="t"/>
                      <a:endParaRPr lang="en-US" sz="600" b="0" i="0" u="none" strike="noStrike">
                        <a:solidFill>
                          <a:srgbClr val="000000"/>
                        </a:solidFill>
                        <a:latin typeface="Calibri"/>
                      </a:endParaRPr>
                    </a:p>
                  </a:txBody>
                  <a:tcPr marL="4838" marR="4838" marT="4839" marB="0">
                    <a:lnL>
                      <a:noFill/>
                    </a:lnL>
                    <a:lnR>
                      <a:noFill/>
                    </a:lnR>
                    <a:lnT>
                      <a:noFill/>
                    </a:lnT>
                    <a:lnB>
                      <a:noFill/>
                    </a:lnB>
                  </a:tcPr>
                </a:tc>
              </a:tr>
              <a:tr h="96292">
                <a:tc>
                  <a:txBody>
                    <a:bodyPr/>
                    <a:lstStyle/>
                    <a:p>
                      <a:pPr algn="l" fontAlgn="t"/>
                      <a:r>
                        <a:rPr lang="en-US" sz="600" b="0" i="0" u="none" strike="noStrike">
                          <a:solidFill>
                            <a:srgbClr val="000000"/>
                          </a:solidFill>
                          <a:latin typeface="Calibri"/>
                        </a:rPr>
                        <a:t>7</a:t>
                      </a:r>
                    </a:p>
                  </a:txBody>
                  <a:tcPr marL="4838" marR="4838" marT="4839" marB="0">
                    <a:lnL>
                      <a:noFill/>
                    </a:lnL>
                    <a:lnR>
                      <a:noFill/>
                    </a:lnR>
                    <a:lnT>
                      <a:noFill/>
                    </a:lnT>
                    <a:lnB>
                      <a:noFill/>
                    </a:lnB>
                    <a:solidFill>
                      <a:srgbClr val="DBEEF3"/>
                    </a:solidFill>
                  </a:tcPr>
                </a:tc>
                <a:tc>
                  <a:txBody>
                    <a:bodyPr/>
                    <a:lstStyle/>
                    <a:p>
                      <a:pPr algn="l" fontAlgn="t"/>
                      <a:r>
                        <a:rPr lang="en-US" sz="600" b="0" i="0" u="none" strike="noStrike">
                          <a:solidFill>
                            <a:srgbClr val="000000"/>
                          </a:solidFill>
                          <a:latin typeface="Calibri"/>
                        </a:rPr>
                        <a:t>nc:PersonUnionCategoryText</a:t>
                      </a:r>
                    </a:p>
                  </a:txBody>
                  <a:tcPr marL="4838" marR="4838" marT="4839" marB="0">
                    <a:lnL>
                      <a:noFill/>
                    </a:lnL>
                    <a:lnR>
                      <a:noFill/>
                    </a:lnR>
                    <a:lnT>
                      <a:noFill/>
                    </a:lnT>
                    <a:lnB>
                      <a:noFill/>
                    </a:lnB>
                    <a:solidFill>
                      <a:srgbClr val="DBEEF3"/>
                    </a:solidFill>
                  </a:tcPr>
                </a:tc>
                <a:tc>
                  <a:txBody>
                    <a:bodyPr/>
                    <a:lstStyle/>
                    <a:p>
                      <a:pPr algn="l" fontAlgn="t"/>
                      <a:r>
                        <a:rPr lang="en-US" sz="600" b="0" i="0" u="none" strike="noStrike">
                          <a:solidFill>
                            <a:srgbClr val="000000"/>
                          </a:solidFill>
                          <a:latin typeface="Calibri"/>
                        </a:rPr>
                        <a:t>Add as narrative description option for nc:PersonUnionCategory</a:t>
                      </a:r>
                    </a:p>
                  </a:txBody>
                  <a:tcPr marL="4838" marR="4838" marT="4839" marB="0">
                    <a:lnL>
                      <a:noFill/>
                    </a:lnL>
                    <a:lnR>
                      <a:noFill/>
                    </a:lnR>
                    <a:lnT>
                      <a:noFill/>
                    </a:lnT>
                    <a:lnB>
                      <a:noFill/>
                    </a:lnB>
                    <a:solidFill>
                      <a:srgbClr val="DBEEF3"/>
                    </a:solidFill>
                  </a:tcPr>
                </a:tc>
                <a:tc>
                  <a:txBody>
                    <a:bodyPr/>
                    <a:lstStyle/>
                    <a:p>
                      <a:pPr algn="l" fontAlgn="t"/>
                      <a:endParaRPr lang="en-US" sz="600" b="0" i="0" u="none" strike="noStrike">
                        <a:solidFill>
                          <a:srgbClr val="000000"/>
                        </a:solidFill>
                        <a:latin typeface="Calibri"/>
                      </a:endParaRPr>
                    </a:p>
                  </a:txBody>
                  <a:tcPr marL="4838" marR="4838" marT="4839" marB="0">
                    <a:lnL>
                      <a:noFill/>
                    </a:lnL>
                    <a:lnR>
                      <a:noFill/>
                    </a:lnR>
                    <a:lnT>
                      <a:noFill/>
                    </a:lnT>
                    <a:lnB>
                      <a:noFill/>
                    </a:lnB>
                  </a:tcPr>
                </a:tc>
                <a:tc>
                  <a:txBody>
                    <a:bodyPr/>
                    <a:lstStyle/>
                    <a:p>
                      <a:pPr algn="l" fontAlgn="t"/>
                      <a:endParaRPr lang="en-US" sz="600" b="0" i="0" u="none" strike="noStrike">
                        <a:solidFill>
                          <a:srgbClr val="000000"/>
                        </a:solidFill>
                        <a:latin typeface="Calibri"/>
                      </a:endParaRPr>
                    </a:p>
                  </a:txBody>
                  <a:tcPr marL="4838" marR="4838" marT="4839" marB="0">
                    <a:lnL>
                      <a:noFill/>
                    </a:lnL>
                    <a:lnR>
                      <a:noFill/>
                    </a:lnR>
                    <a:lnT>
                      <a:noFill/>
                    </a:lnT>
                    <a:lnB>
                      <a:noFill/>
                    </a:lnB>
                  </a:tcPr>
                </a:tc>
              </a:tr>
              <a:tr h="187744">
                <a:tc>
                  <a:txBody>
                    <a:bodyPr/>
                    <a:lstStyle/>
                    <a:p>
                      <a:pPr algn="l" fontAlgn="t"/>
                      <a:r>
                        <a:rPr lang="en-US" sz="600" b="0" i="0" u="none" strike="noStrike">
                          <a:solidFill>
                            <a:srgbClr val="000000"/>
                          </a:solidFill>
                          <a:latin typeface="Calibri"/>
                        </a:rPr>
                        <a:t>7</a:t>
                      </a:r>
                    </a:p>
                  </a:txBody>
                  <a:tcPr marL="4838" marR="4838" marT="4839" marB="0">
                    <a:lnL>
                      <a:noFill/>
                    </a:lnL>
                    <a:lnR>
                      <a:noFill/>
                    </a:lnR>
                    <a:lnT>
                      <a:noFill/>
                    </a:lnT>
                    <a:lnB>
                      <a:noFill/>
                    </a:lnB>
                    <a:solidFill>
                      <a:srgbClr val="E5E0EC"/>
                    </a:solidFill>
                  </a:tcPr>
                </a:tc>
                <a:tc>
                  <a:txBody>
                    <a:bodyPr/>
                    <a:lstStyle/>
                    <a:p>
                      <a:pPr algn="l" fontAlgn="t"/>
                      <a:r>
                        <a:rPr lang="en-US" sz="600" b="0" i="0" u="none" strike="noStrike">
                          <a:solidFill>
                            <a:srgbClr val="000000"/>
                          </a:solidFill>
                          <a:latin typeface="Calibri"/>
                        </a:rPr>
                        <a:t>nc:PersonUnionStatus</a:t>
                      </a:r>
                    </a:p>
                  </a:txBody>
                  <a:tcPr marL="4838" marR="4838" marT="4839" marB="0">
                    <a:lnL>
                      <a:noFill/>
                    </a:lnL>
                    <a:lnR>
                      <a:noFill/>
                    </a:lnR>
                    <a:lnT>
                      <a:noFill/>
                    </a:lnT>
                    <a:lnB>
                      <a:noFill/>
                    </a:lnB>
                    <a:solidFill>
                      <a:srgbClr val="E5E0EC"/>
                    </a:solidFill>
                  </a:tcPr>
                </a:tc>
                <a:tc>
                  <a:txBody>
                    <a:bodyPr/>
                    <a:lstStyle/>
                    <a:p>
                      <a:pPr algn="l" fontAlgn="t"/>
                      <a:r>
                        <a:rPr lang="en-US" sz="600" b="0" i="0" u="none" strike="noStrike" dirty="0">
                          <a:solidFill>
                            <a:srgbClr val="000000"/>
                          </a:solidFill>
                          <a:latin typeface="Calibri"/>
                        </a:rPr>
                        <a:t>Update to an abstract substitution head for </a:t>
                      </a:r>
                      <a:r>
                        <a:rPr lang="en-US" sz="600" b="0" i="0" u="none" strike="noStrike" dirty="0" err="1">
                          <a:solidFill>
                            <a:srgbClr val="000000"/>
                          </a:solidFill>
                          <a:latin typeface="Calibri"/>
                        </a:rPr>
                        <a:t>PersonUnionStatusCode</a:t>
                      </a:r>
                      <a:r>
                        <a:rPr lang="en-US" sz="600" b="0" i="0" u="none" strike="noStrike" dirty="0">
                          <a:solidFill>
                            <a:srgbClr val="000000"/>
                          </a:solidFill>
                          <a:latin typeface="Calibri"/>
                        </a:rPr>
                        <a:t> (w/ list) and </a:t>
                      </a:r>
                      <a:r>
                        <a:rPr lang="en-US" sz="600" b="0" i="0" u="none" strike="noStrike" dirty="0" err="1">
                          <a:solidFill>
                            <a:srgbClr val="000000"/>
                          </a:solidFill>
                          <a:latin typeface="Calibri"/>
                        </a:rPr>
                        <a:t>PersonUnionStatusText</a:t>
                      </a:r>
                      <a:r>
                        <a:rPr lang="en-US" sz="600" b="0" i="0" u="none" strike="noStrike" dirty="0">
                          <a:solidFill>
                            <a:srgbClr val="000000"/>
                          </a:solidFill>
                          <a:latin typeface="Calibri"/>
                        </a:rPr>
                        <a:t> (a narrative description option)</a:t>
                      </a:r>
                    </a:p>
                  </a:txBody>
                  <a:tcPr marL="4838" marR="4838" marT="4839" marB="0">
                    <a:lnL>
                      <a:noFill/>
                    </a:lnL>
                    <a:lnR>
                      <a:noFill/>
                    </a:lnR>
                    <a:lnT>
                      <a:noFill/>
                    </a:lnT>
                    <a:lnB>
                      <a:noFill/>
                    </a:lnB>
                    <a:solidFill>
                      <a:srgbClr val="E5E0EC"/>
                    </a:solidFill>
                  </a:tcPr>
                </a:tc>
                <a:tc>
                  <a:txBody>
                    <a:bodyPr/>
                    <a:lstStyle/>
                    <a:p>
                      <a:pPr algn="l" fontAlgn="t"/>
                      <a:endParaRPr lang="en-US" sz="600" b="0" i="0" u="none" strike="noStrike">
                        <a:solidFill>
                          <a:srgbClr val="000000"/>
                        </a:solidFill>
                        <a:latin typeface="Calibri"/>
                      </a:endParaRPr>
                    </a:p>
                  </a:txBody>
                  <a:tcPr marL="4838" marR="4838" marT="4839" marB="0">
                    <a:lnL>
                      <a:noFill/>
                    </a:lnL>
                    <a:lnR>
                      <a:noFill/>
                    </a:lnR>
                    <a:lnT>
                      <a:noFill/>
                    </a:lnT>
                    <a:lnB>
                      <a:noFill/>
                    </a:lnB>
                  </a:tcPr>
                </a:tc>
                <a:tc>
                  <a:txBody>
                    <a:bodyPr/>
                    <a:lstStyle/>
                    <a:p>
                      <a:pPr algn="l" fontAlgn="t"/>
                      <a:endParaRPr lang="en-US" sz="600" b="0" i="0" u="none" strike="noStrike">
                        <a:solidFill>
                          <a:srgbClr val="000000"/>
                        </a:solidFill>
                        <a:latin typeface="Calibri"/>
                      </a:endParaRPr>
                    </a:p>
                  </a:txBody>
                  <a:tcPr marL="4838" marR="4838" marT="4839" marB="0">
                    <a:lnL>
                      <a:noFill/>
                    </a:lnL>
                    <a:lnR>
                      <a:noFill/>
                    </a:lnR>
                    <a:lnT>
                      <a:noFill/>
                    </a:lnT>
                    <a:lnB>
                      <a:noFill/>
                    </a:lnB>
                  </a:tcPr>
                </a:tc>
              </a:tr>
              <a:tr h="138167">
                <a:tc>
                  <a:txBody>
                    <a:bodyPr/>
                    <a:lstStyle/>
                    <a:p>
                      <a:pPr algn="l" fontAlgn="t"/>
                      <a:r>
                        <a:rPr lang="en-US" sz="600" b="0" i="0" u="none" strike="noStrike">
                          <a:solidFill>
                            <a:srgbClr val="000000"/>
                          </a:solidFill>
                          <a:latin typeface="Calibri"/>
                        </a:rPr>
                        <a:t>8</a:t>
                      </a:r>
                    </a:p>
                  </a:txBody>
                  <a:tcPr marL="4838" marR="4838" marT="4839" marB="0">
                    <a:lnL>
                      <a:noFill/>
                    </a:lnL>
                    <a:lnR>
                      <a:noFill/>
                    </a:lnR>
                    <a:lnT>
                      <a:noFill/>
                    </a:lnT>
                    <a:lnB>
                      <a:noFill/>
                    </a:lnB>
                    <a:solidFill>
                      <a:srgbClr val="E5E0EC"/>
                    </a:solidFill>
                  </a:tcPr>
                </a:tc>
                <a:tc>
                  <a:txBody>
                    <a:bodyPr/>
                    <a:lstStyle/>
                    <a:p>
                      <a:pPr algn="l" fontAlgn="t"/>
                      <a:r>
                        <a:rPr lang="en-US" sz="600" b="0" i="0" u="none" strike="noStrike">
                          <a:solidFill>
                            <a:srgbClr val="000000"/>
                          </a:solidFill>
                          <a:latin typeface="Calibri"/>
                        </a:rPr>
                        <a:t>nonauth:MarriageStatusCodeSimpleType</a:t>
                      </a:r>
                    </a:p>
                  </a:txBody>
                  <a:tcPr marL="4838" marR="4838" marT="4839" marB="0">
                    <a:lnL>
                      <a:noFill/>
                    </a:lnL>
                    <a:lnR>
                      <a:noFill/>
                    </a:lnR>
                    <a:lnT>
                      <a:noFill/>
                    </a:lnT>
                    <a:lnB>
                      <a:noFill/>
                    </a:lnB>
                    <a:solidFill>
                      <a:srgbClr val="E5E0EC"/>
                    </a:solidFill>
                  </a:tcPr>
                </a:tc>
                <a:tc>
                  <a:txBody>
                    <a:bodyPr/>
                    <a:lstStyle/>
                    <a:p>
                      <a:pPr algn="l" fontAlgn="t"/>
                      <a:r>
                        <a:rPr lang="en-US" sz="600" b="0" i="0" u="none" strike="noStrike">
                          <a:solidFill>
                            <a:srgbClr val="000000"/>
                          </a:solidFill>
                          <a:latin typeface="Calibri"/>
                        </a:rPr>
                        <a:t>Rename PersonUnionStatusCodeSimpleType, and update to change "divorced" to "dissolved" and to add "annulled"</a:t>
                      </a:r>
                    </a:p>
                  </a:txBody>
                  <a:tcPr marL="4838" marR="4838" marT="4839" marB="0">
                    <a:lnL>
                      <a:noFill/>
                    </a:lnL>
                    <a:lnR>
                      <a:noFill/>
                    </a:lnR>
                    <a:lnT>
                      <a:noFill/>
                    </a:lnT>
                    <a:lnB>
                      <a:noFill/>
                    </a:lnB>
                    <a:solidFill>
                      <a:srgbClr val="E5E0EC"/>
                    </a:solidFill>
                  </a:tcPr>
                </a:tc>
                <a:tc>
                  <a:txBody>
                    <a:bodyPr/>
                    <a:lstStyle/>
                    <a:p>
                      <a:pPr algn="l" fontAlgn="t"/>
                      <a:endParaRPr lang="en-US" sz="600" b="0" i="0" u="none" strike="noStrike">
                        <a:solidFill>
                          <a:srgbClr val="000000"/>
                        </a:solidFill>
                        <a:latin typeface="Calibri"/>
                      </a:endParaRPr>
                    </a:p>
                  </a:txBody>
                  <a:tcPr marL="4838" marR="4838" marT="4839" marB="0">
                    <a:lnL>
                      <a:noFill/>
                    </a:lnL>
                    <a:lnR>
                      <a:noFill/>
                    </a:lnR>
                    <a:lnT>
                      <a:noFill/>
                    </a:lnT>
                    <a:lnB>
                      <a:noFill/>
                    </a:lnB>
                  </a:tcPr>
                </a:tc>
                <a:tc>
                  <a:txBody>
                    <a:bodyPr/>
                    <a:lstStyle/>
                    <a:p>
                      <a:pPr algn="l" fontAlgn="t"/>
                      <a:endParaRPr lang="en-US" sz="600" b="0" i="0" u="none" strike="noStrike">
                        <a:solidFill>
                          <a:srgbClr val="000000"/>
                        </a:solidFill>
                        <a:latin typeface="Calibri"/>
                      </a:endParaRPr>
                    </a:p>
                  </a:txBody>
                  <a:tcPr marL="4838" marR="4838" marT="4839" marB="0">
                    <a:lnL>
                      <a:noFill/>
                    </a:lnL>
                    <a:lnR>
                      <a:noFill/>
                    </a:lnR>
                    <a:lnT>
                      <a:noFill/>
                    </a:lnT>
                    <a:lnB>
                      <a:noFill/>
                    </a:lnB>
                  </a:tcPr>
                </a:tc>
              </a:tr>
              <a:tr h="96292">
                <a:tc>
                  <a:txBody>
                    <a:bodyPr/>
                    <a:lstStyle/>
                    <a:p>
                      <a:pPr algn="l" fontAlgn="t"/>
                      <a:r>
                        <a:rPr lang="en-US" sz="600" b="0" i="0" u="none" strike="noStrike">
                          <a:solidFill>
                            <a:srgbClr val="000000"/>
                          </a:solidFill>
                          <a:latin typeface="Calibri"/>
                        </a:rPr>
                        <a:t>9</a:t>
                      </a:r>
                    </a:p>
                  </a:txBody>
                  <a:tcPr marL="4838" marR="4838" marT="4839" marB="0">
                    <a:lnL>
                      <a:noFill/>
                    </a:lnL>
                    <a:lnR>
                      <a:noFill/>
                    </a:lnR>
                    <a:lnT>
                      <a:noFill/>
                    </a:lnT>
                    <a:lnB>
                      <a:noFill/>
                    </a:lnB>
                    <a:solidFill>
                      <a:srgbClr val="E5E0EC"/>
                    </a:solidFill>
                  </a:tcPr>
                </a:tc>
                <a:tc>
                  <a:txBody>
                    <a:bodyPr/>
                    <a:lstStyle/>
                    <a:p>
                      <a:pPr algn="l" fontAlgn="t"/>
                      <a:r>
                        <a:rPr lang="en-US" sz="600" b="0" i="0" u="none" strike="noStrike">
                          <a:solidFill>
                            <a:srgbClr val="000000"/>
                          </a:solidFill>
                          <a:latin typeface="Calibri"/>
                        </a:rPr>
                        <a:t>nc:PersonUnionStatusText</a:t>
                      </a:r>
                    </a:p>
                  </a:txBody>
                  <a:tcPr marL="4838" marR="4838" marT="4839" marB="0">
                    <a:lnL>
                      <a:noFill/>
                    </a:lnL>
                    <a:lnR>
                      <a:noFill/>
                    </a:lnR>
                    <a:lnT>
                      <a:noFill/>
                    </a:lnT>
                    <a:lnB>
                      <a:noFill/>
                    </a:lnB>
                    <a:solidFill>
                      <a:srgbClr val="E5E0EC"/>
                    </a:solidFill>
                  </a:tcPr>
                </a:tc>
                <a:tc>
                  <a:txBody>
                    <a:bodyPr/>
                    <a:lstStyle/>
                    <a:p>
                      <a:pPr algn="l" fontAlgn="t"/>
                      <a:r>
                        <a:rPr lang="en-US" sz="600" b="0" i="0" u="none" strike="noStrike">
                          <a:solidFill>
                            <a:srgbClr val="000000"/>
                          </a:solidFill>
                          <a:latin typeface="Calibri"/>
                        </a:rPr>
                        <a:t>Add as narrative description option for nc:PersonUnionStatus</a:t>
                      </a:r>
                    </a:p>
                  </a:txBody>
                  <a:tcPr marL="4838" marR="4838" marT="4839" marB="0">
                    <a:lnL>
                      <a:noFill/>
                    </a:lnL>
                    <a:lnR>
                      <a:noFill/>
                    </a:lnR>
                    <a:lnT>
                      <a:noFill/>
                    </a:lnT>
                    <a:lnB>
                      <a:noFill/>
                    </a:lnB>
                    <a:solidFill>
                      <a:srgbClr val="E5E0EC"/>
                    </a:solidFill>
                  </a:tcPr>
                </a:tc>
                <a:tc>
                  <a:txBody>
                    <a:bodyPr/>
                    <a:lstStyle/>
                    <a:p>
                      <a:pPr algn="l" fontAlgn="t"/>
                      <a:endParaRPr lang="en-US" sz="600" b="0" i="0" u="none" strike="noStrike">
                        <a:solidFill>
                          <a:srgbClr val="000000"/>
                        </a:solidFill>
                        <a:latin typeface="Calibri"/>
                      </a:endParaRPr>
                    </a:p>
                  </a:txBody>
                  <a:tcPr marL="4838" marR="4838" marT="4839" marB="0">
                    <a:lnL>
                      <a:noFill/>
                    </a:lnL>
                    <a:lnR>
                      <a:noFill/>
                    </a:lnR>
                    <a:lnT>
                      <a:noFill/>
                    </a:lnT>
                    <a:lnB>
                      <a:noFill/>
                    </a:lnB>
                  </a:tcPr>
                </a:tc>
                <a:tc>
                  <a:txBody>
                    <a:bodyPr/>
                    <a:lstStyle/>
                    <a:p>
                      <a:pPr algn="l" fontAlgn="t"/>
                      <a:endParaRPr lang="en-US" sz="600" b="0" i="0" u="none" strike="noStrike">
                        <a:solidFill>
                          <a:srgbClr val="000000"/>
                        </a:solidFill>
                        <a:latin typeface="Calibri"/>
                      </a:endParaRPr>
                    </a:p>
                  </a:txBody>
                  <a:tcPr marL="4838" marR="4838" marT="4839" marB="0">
                    <a:lnL>
                      <a:noFill/>
                    </a:lnL>
                    <a:lnR>
                      <a:noFill/>
                    </a:lnR>
                    <a:lnT>
                      <a:noFill/>
                    </a:lnT>
                    <a:lnB>
                      <a:noFill/>
                    </a:lnB>
                  </a:tcPr>
                </a:tc>
              </a:tr>
              <a:tr h="96292">
                <a:tc>
                  <a:txBody>
                    <a:bodyPr/>
                    <a:lstStyle/>
                    <a:p>
                      <a:pPr algn="l" fontAlgn="t"/>
                      <a:r>
                        <a:rPr lang="en-US" sz="600" b="0" i="0" u="none" strike="noStrike">
                          <a:solidFill>
                            <a:srgbClr val="000000"/>
                          </a:solidFill>
                          <a:latin typeface="Calibri"/>
                        </a:rPr>
                        <a:t>10</a:t>
                      </a:r>
                    </a:p>
                  </a:txBody>
                  <a:tcPr marL="4838" marR="4838" marT="4839" marB="0">
                    <a:lnL>
                      <a:noFill/>
                    </a:lnL>
                    <a:lnR>
                      <a:noFill/>
                    </a:lnR>
                    <a:lnT>
                      <a:noFill/>
                    </a:lnT>
                    <a:lnB>
                      <a:noFill/>
                    </a:lnB>
                  </a:tcPr>
                </a:tc>
                <a:tc>
                  <a:txBody>
                    <a:bodyPr/>
                    <a:lstStyle/>
                    <a:p>
                      <a:pPr algn="l" fontAlgn="t"/>
                      <a:r>
                        <a:rPr lang="en-US" sz="600" b="0" i="0" u="none" strike="noStrike">
                          <a:solidFill>
                            <a:srgbClr val="000000"/>
                          </a:solidFill>
                          <a:latin typeface="Calibri"/>
                        </a:rPr>
                        <a:t>nc:PersonUnionLocation</a:t>
                      </a:r>
                    </a:p>
                  </a:txBody>
                  <a:tcPr marL="4838" marR="4838" marT="4839" marB="0">
                    <a:lnL>
                      <a:noFill/>
                    </a:lnL>
                    <a:lnR>
                      <a:noFill/>
                    </a:lnR>
                    <a:lnT>
                      <a:noFill/>
                    </a:lnT>
                    <a:lnB>
                      <a:noFill/>
                    </a:lnB>
                  </a:tcPr>
                </a:tc>
                <a:tc>
                  <a:txBody>
                    <a:bodyPr/>
                    <a:lstStyle/>
                    <a:p>
                      <a:pPr algn="l" fontAlgn="t"/>
                      <a:r>
                        <a:rPr lang="en-US" sz="600" b="0" i="0" u="none" strike="noStrike">
                          <a:solidFill>
                            <a:srgbClr val="000000"/>
                          </a:solidFill>
                          <a:latin typeface="Calibri"/>
                        </a:rPr>
                        <a:t>Add as element of nc:PersonUnionAssociationType</a:t>
                      </a:r>
                    </a:p>
                  </a:txBody>
                  <a:tcPr marL="4838" marR="4838" marT="4839" marB="0">
                    <a:lnL>
                      <a:noFill/>
                    </a:lnL>
                    <a:lnR>
                      <a:noFill/>
                    </a:lnR>
                    <a:lnT>
                      <a:noFill/>
                    </a:lnT>
                    <a:lnB>
                      <a:noFill/>
                    </a:lnB>
                  </a:tcPr>
                </a:tc>
                <a:tc>
                  <a:txBody>
                    <a:bodyPr/>
                    <a:lstStyle/>
                    <a:p>
                      <a:pPr algn="l" fontAlgn="t"/>
                      <a:endParaRPr lang="en-US" sz="600" b="0" i="0" u="none" strike="noStrike">
                        <a:solidFill>
                          <a:srgbClr val="000000"/>
                        </a:solidFill>
                        <a:latin typeface="Calibri"/>
                      </a:endParaRPr>
                    </a:p>
                  </a:txBody>
                  <a:tcPr marL="4838" marR="4838" marT="4839" marB="0">
                    <a:lnL>
                      <a:noFill/>
                    </a:lnL>
                    <a:lnR>
                      <a:noFill/>
                    </a:lnR>
                    <a:lnT>
                      <a:noFill/>
                    </a:lnT>
                    <a:lnB>
                      <a:noFill/>
                    </a:lnB>
                  </a:tcPr>
                </a:tc>
                <a:tc>
                  <a:txBody>
                    <a:bodyPr/>
                    <a:lstStyle/>
                    <a:p>
                      <a:pPr algn="l" fontAlgn="t"/>
                      <a:endParaRPr lang="en-US" sz="600" b="0" i="0" u="none" strike="noStrike">
                        <a:solidFill>
                          <a:srgbClr val="000000"/>
                        </a:solidFill>
                        <a:latin typeface="Calibri"/>
                      </a:endParaRPr>
                    </a:p>
                  </a:txBody>
                  <a:tcPr marL="4838" marR="4838" marT="4839" marB="0">
                    <a:lnL>
                      <a:noFill/>
                    </a:lnL>
                    <a:lnR>
                      <a:noFill/>
                    </a:lnR>
                    <a:lnT>
                      <a:noFill/>
                    </a:lnT>
                    <a:lnB>
                      <a:noFill/>
                    </a:lnB>
                  </a:tcPr>
                </a:tc>
              </a:tr>
              <a:tr h="96292">
                <a:tc>
                  <a:txBody>
                    <a:bodyPr/>
                    <a:lstStyle/>
                    <a:p>
                      <a:pPr algn="l" fontAlgn="t"/>
                      <a:r>
                        <a:rPr lang="en-US" sz="600" b="0" i="0" u="none" strike="noStrike">
                          <a:solidFill>
                            <a:srgbClr val="000000"/>
                          </a:solidFill>
                          <a:latin typeface="Calibri"/>
                        </a:rPr>
                        <a:t>11</a:t>
                      </a:r>
                    </a:p>
                  </a:txBody>
                  <a:tcPr marL="4838" marR="4838" marT="4839" marB="0">
                    <a:lnL>
                      <a:noFill/>
                    </a:lnL>
                    <a:lnR>
                      <a:noFill/>
                    </a:lnR>
                    <a:lnT>
                      <a:noFill/>
                    </a:lnT>
                    <a:lnB>
                      <a:noFill/>
                    </a:lnB>
                  </a:tcPr>
                </a:tc>
                <a:tc>
                  <a:txBody>
                    <a:bodyPr/>
                    <a:lstStyle/>
                    <a:p>
                      <a:pPr algn="l" fontAlgn="t"/>
                      <a:r>
                        <a:rPr lang="en-US" sz="600" b="0" i="0" u="none" strike="noStrike">
                          <a:solidFill>
                            <a:srgbClr val="000000"/>
                          </a:solidFill>
                          <a:latin typeface="Calibri"/>
                        </a:rPr>
                        <a:t>nc:PersonUnionNumeric</a:t>
                      </a:r>
                    </a:p>
                  </a:txBody>
                  <a:tcPr marL="4838" marR="4838" marT="4839" marB="0">
                    <a:lnL>
                      <a:noFill/>
                    </a:lnL>
                    <a:lnR>
                      <a:noFill/>
                    </a:lnR>
                    <a:lnT>
                      <a:noFill/>
                    </a:lnT>
                    <a:lnB>
                      <a:noFill/>
                    </a:lnB>
                  </a:tcPr>
                </a:tc>
                <a:tc>
                  <a:txBody>
                    <a:bodyPr/>
                    <a:lstStyle/>
                    <a:p>
                      <a:pPr algn="l" fontAlgn="t"/>
                      <a:r>
                        <a:rPr lang="en-US" sz="600" b="0" i="0" u="none" strike="noStrike">
                          <a:solidFill>
                            <a:srgbClr val="000000"/>
                          </a:solidFill>
                          <a:latin typeface="Calibri"/>
                        </a:rPr>
                        <a:t>Add as element of nc:PersonUnionAssociationType</a:t>
                      </a:r>
                    </a:p>
                  </a:txBody>
                  <a:tcPr marL="4838" marR="4838" marT="4839" marB="0">
                    <a:lnL>
                      <a:noFill/>
                    </a:lnL>
                    <a:lnR>
                      <a:noFill/>
                    </a:lnR>
                    <a:lnT>
                      <a:noFill/>
                    </a:lnT>
                    <a:lnB>
                      <a:noFill/>
                    </a:lnB>
                  </a:tcPr>
                </a:tc>
                <a:tc>
                  <a:txBody>
                    <a:bodyPr/>
                    <a:lstStyle/>
                    <a:p>
                      <a:pPr algn="l" fontAlgn="t"/>
                      <a:endParaRPr lang="en-US" sz="600" b="0" i="0" u="none" strike="noStrike">
                        <a:solidFill>
                          <a:srgbClr val="000000"/>
                        </a:solidFill>
                        <a:latin typeface="Calibri"/>
                      </a:endParaRPr>
                    </a:p>
                  </a:txBody>
                  <a:tcPr marL="4838" marR="4838" marT="4839" marB="0">
                    <a:lnL>
                      <a:noFill/>
                    </a:lnL>
                    <a:lnR>
                      <a:noFill/>
                    </a:lnR>
                    <a:lnT>
                      <a:noFill/>
                    </a:lnT>
                    <a:lnB>
                      <a:noFill/>
                    </a:lnB>
                  </a:tcPr>
                </a:tc>
                <a:tc>
                  <a:txBody>
                    <a:bodyPr/>
                    <a:lstStyle/>
                    <a:p>
                      <a:pPr algn="l" fontAlgn="t"/>
                      <a:endParaRPr lang="en-US" sz="600" b="0" i="0" u="none" strike="noStrike">
                        <a:solidFill>
                          <a:srgbClr val="000000"/>
                        </a:solidFill>
                        <a:latin typeface="Calibri"/>
                      </a:endParaRPr>
                    </a:p>
                  </a:txBody>
                  <a:tcPr marL="4838" marR="4838" marT="4839" marB="0">
                    <a:lnL>
                      <a:noFill/>
                    </a:lnL>
                    <a:lnR>
                      <a:noFill/>
                    </a:lnR>
                    <a:lnT>
                      <a:noFill/>
                    </a:lnT>
                    <a:lnB>
                      <a:noFill/>
                    </a:lnB>
                  </a:tcPr>
                </a:tc>
              </a:tr>
              <a:tr h="138167">
                <a:tc>
                  <a:txBody>
                    <a:bodyPr/>
                    <a:lstStyle/>
                    <a:p>
                      <a:pPr algn="l" fontAlgn="t"/>
                      <a:r>
                        <a:rPr lang="en-US" sz="600" b="0" i="0" u="none" strike="noStrike">
                          <a:solidFill>
                            <a:srgbClr val="000000"/>
                          </a:solidFill>
                          <a:latin typeface="Calibri"/>
                        </a:rPr>
                        <a:t>12</a:t>
                      </a:r>
                    </a:p>
                  </a:txBody>
                  <a:tcPr marL="4838" marR="4838" marT="4839" marB="0">
                    <a:lnL>
                      <a:noFill/>
                    </a:lnL>
                    <a:lnR>
                      <a:noFill/>
                    </a:lnR>
                    <a:lnT>
                      <a:noFill/>
                    </a:lnT>
                    <a:lnB>
                      <a:noFill/>
                    </a:lnB>
                  </a:tcPr>
                </a:tc>
                <a:tc>
                  <a:txBody>
                    <a:bodyPr/>
                    <a:lstStyle/>
                    <a:p>
                      <a:pPr algn="l" fontAlgn="t"/>
                      <a:r>
                        <a:rPr lang="en-US" sz="600" b="0" i="0" u="none" strike="noStrike">
                          <a:solidFill>
                            <a:srgbClr val="000000"/>
                          </a:solidFill>
                          <a:latin typeface="Calibri"/>
                        </a:rPr>
                        <a:t>nc:PersonUnionCertificateIndicator</a:t>
                      </a:r>
                    </a:p>
                  </a:txBody>
                  <a:tcPr marL="4838" marR="4838" marT="4839" marB="0">
                    <a:lnL>
                      <a:noFill/>
                    </a:lnL>
                    <a:lnR>
                      <a:noFill/>
                    </a:lnR>
                    <a:lnT>
                      <a:noFill/>
                    </a:lnT>
                    <a:lnB>
                      <a:noFill/>
                    </a:lnB>
                  </a:tcPr>
                </a:tc>
                <a:tc>
                  <a:txBody>
                    <a:bodyPr/>
                    <a:lstStyle/>
                    <a:p>
                      <a:pPr algn="l" fontAlgn="t"/>
                      <a:r>
                        <a:rPr lang="en-US" sz="600" b="0" i="0" u="none" strike="noStrike">
                          <a:solidFill>
                            <a:srgbClr val="000000"/>
                          </a:solidFill>
                          <a:latin typeface="Calibri"/>
                        </a:rPr>
                        <a:t>Add as element of nc:PersonUnionAssociationType</a:t>
                      </a:r>
                    </a:p>
                  </a:txBody>
                  <a:tcPr marL="4838" marR="4838" marT="4839" marB="0">
                    <a:lnL>
                      <a:noFill/>
                    </a:lnL>
                    <a:lnR>
                      <a:noFill/>
                    </a:lnR>
                    <a:lnT>
                      <a:noFill/>
                    </a:lnT>
                    <a:lnB>
                      <a:noFill/>
                    </a:lnB>
                  </a:tcPr>
                </a:tc>
                <a:tc>
                  <a:txBody>
                    <a:bodyPr/>
                    <a:lstStyle/>
                    <a:p>
                      <a:pPr algn="l" fontAlgn="t"/>
                      <a:endParaRPr lang="en-US" sz="600" b="0" i="0" u="none" strike="noStrike">
                        <a:solidFill>
                          <a:srgbClr val="000000"/>
                        </a:solidFill>
                        <a:latin typeface="Calibri"/>
                      </a:endParaRPr>
                    </a:p>
                  </a:txBody>
                  <a:tcPr marL="4838" marR="4838" marT="4839" marB="0">
                    <a:lnL>
                      <a:noFill/>
                    </a:lnL>
                    <a:lnR>
                      <a:noFill/>
                    </a:lnR>
                    <a:lnT>
                      <a:noFill/>
                    </a:lnT>
                    <a:lnB>
                      <a:noFill/>
                    </a:lnB>
                  </a:tcPr>
                </a:tc>
                <a:tc>
                  <a:txBody>
                    <a:bodyPr/>
                    <a:lstStyle/>
                    <a:p>
                      <a:pPr algn="l" fontAlgn="t"/>
                      <a:endParaRPr lang="en-US" sz="600" b="0" i="0" u="none" strike="noStrike">
                        <a:solidFill>
                          <a:srgbClr val="000000"/>
                        </a:solidFill>
                        <a:latin typeface="Calibri"/>
                      </a:endParaRPr>
                    </a:p>
                  </a:txBody>
                  <a:tcPr marL="4838" marR="4838" marT="4839" marB="0">
                    <a:lnL>
                      <a:noFill/>
                    </a:lnL>
                    <a:lnR>
                      <a:noFill/>
                    </a:lnR>
                    <a:lnT>
                      <a:noFill/>
                    </a:lnT>
                    <a:lnB>
                      <a:noFill/>
                    </a:lnB>
                  </a:tcPr>
                </a:tc>
              </a:tr>
              <a:tr h="96292">
                <a:tc>
                  <a:txBody>
                    <a:bodyPr/>
                    <a:lstStyle/>
                    <a:p>
                      <a:pPr algn="l" fontAlgn="t"/>
                      <a:r>
                        <a:rPr lang="en-US" sz="600" b="0" i="0" u="none" strike="noStrike">
                          <a:solidFill>
                            <a:srgbClr val="000000"/>
                          </a:solidFill>
                          <a:latin typeface="Calibri"/>
                        </a:rPr>
                        <a:t>13</a:t>
                      </a:r>
                    </a:p>
                  </a:txBody>
                  <a:tcPr marL="4838" marR="4838" marT="4839" marB="0">
                    <a:lnL>
                      <a:noFill/>
                    </a:lnL>
                    <a:lnR>
                      <a:noFill/>
                    </a:lnR>
                    <a:lnT>
                      <a:noFill/>
                    </a:lnT>
                    <a:lnB>
                      <a:noFill/>
                    </a:lnB>
                    <a:solidFill>
                      <a:srgbClr val="EAF1DD"/>
                    </a:solidFill>
                  </a:tcPr>
                </a:tc>
                <a:tc>
                  <a:txBody>
                    <a:bodyPr/>
                    <a:lstStyle/>
                    <a:p>
                      <a:pPr algn="l" fontAlgn="t"/>
                      <a:r>
                        <a:rPr lang="en-US" sz="600" b="0" i="0" u="none" strike="noStrike">
                          <a:solidFill>
                            <a:srgbClr val="000000"/>
                          </a:solidFill>
                          <a:latin typeface="Calibri"/>
                        </a:rPr>
                        <a:t>nc:PersonDisunion</a:t>
                      </a:r>
                    </a:p>
                  </a:txBody>
                  <a:tcPr marL="4838" marR="4838" marT="4839" marB="0">
                    <a:lnL>
                      <a:noFill/>
                    </a:lnL>
                    <a:lnR>
                      <a:noFill/>
                    </a:lnR>
                    <a:lnT>
                      <a:noFill/>
                    </a:lnT>
                    <a:lnB>
                      <a:noFill/>
                    </a:lnB>
                    <a:solidFill>
                      <a:srgbClr val="EAF1DD"/>
                    </a:solidFill>
                  </a:tcPr>
                </a:tc>
                <a:tc>
                  <a:txBody>
                    <a:bodyPr/>
                    <a:lstStyle/>
                    <a:p>
                      <a:pPr algn="l" fontAlgn="t"/>
                      <a:r>
                        <a:rPr lang="en-US" sz="600" b="0" i="0" u="none" strike="noStrike">
                          <a:solidFill>
                            <a:srgbClr val="000000"/>
                          </a:solidFill>
                          <a:latin typeface="Calibri"/>
                        </a:rPr>
                        <a:t>Add as element of nc:PersonUnionAssociationType</a:t>
                      </a:r>
                    </a:p>
                  </a:txBody>
                  <a:tcPr marL="4838" marR="4838" marT="4839" marB="0">
                    <a:lnL>
                      <a:noFill/>
                    </a:lnL>
                    <a:lnR>
                      <a:noFill/>
                    </a:lnR>
                    <a:lnT>
                      <a:noFill/>
                    </a:lnT>
                    <a:lnB>
                      <a:noFill/>
                    </a:lnB>
                    <a:solidFill>
                      <a:srgbClr val="EAF1DD"/>
                    </a:solidFill>
                  </a:tcPr>
                </a:tc>
                <a:tc>
                  <a:txBody>
                    <a:bodyPr/>
                    <a:lstStyle/>
                    <a:p>
                      <a:pPr algn="l" fontAlgn="t"/>
                      <a:endParaRPr lang="en-US" sz="600" b="0" i="0" u="none" strike="noStrike">
                        <a:solidFill>
                          <a:srgbClr val="000000"/>
                        </a:solidFill>
                        <a:latin typeface="Calibri"/>
                      </a:endParaRPr>
                    </a:p>
                  </a:txBody>
                  <a:tcPr marL="4838" marR="4838" marT="4839" marB="0">
                    <a:lnL>
                      <a:noFill/>
                    </a:lnL>
                    <a:lnR>
                      <a:noFill/>
                    </a:lnR>
                    <a:lnT>
                      <a:noFill/>
                    </a:lnT>
                    <a:lnB>
                      <a:noFill/>
                    </a:lnB>
                  </a:tcPr>
                </a:tc>
                <a:tc>
                  <a:txBody>
                    <a:bodyPr/>
                    <a:lstStyle/>
                    <a:p>
                      <a:pPr algn="l" fontAlgn="t"/>
                      <a:endParaRPr lang="en-US" sz="600" b="0" i="0" u="none" strike="noStrike">
                        <a:solidFill>
                          <a:srgbClr val="000000"/>
                        </a:solidFill>
                        <a:latin typeface="Calibri"/>
                      </a:endParaRPr>
                    </a:p>
                  </a:txBody>
                  <a:tcPr marL="4838" marR="4838" marT="4839" marB="0">
                    <a:lnL>
                      <a:noFill/>
                    </a:lnL>
                    <a:lnR>
                      <a:noFill/>
                    </a:lnR>
                    <a:lnT>
                      <a:noFill/>
                    </a:lnT>
                    <a:lnB>
                      <a:noFill/>
                    </a:lnB>
                  </a:tcPr>
                </a:tc>
              </a:tr>
              <a:tr h="138167">
                <a:tc>
                  <a:txBody>
                    <a:bodyPr/>
                    <a:lstStyle/>
                    <a:p>
                      <a:pPr algn="l" fontAlgn="t"/>
                      <a:r>
                        <a:rPr lang="en-US" sz="600" b="0" i="0" u="none" strike="noStrike">
                          <a:solidFill>
                            <a:srgbClr val="000000"/>
                          </a:solidFill>
                          <a:latin typeface="Calibri"/>
                        </a:rPr>
                        <a:t>14</a:t>
                      </a:r>
                    </a:p>
                  </a:txBody>
                  <a:tcPr marL="4838" marR="4838" marT="4839" marB="0">
                    <a:lnL>
                      <a:noFill/>
                    </a:lnL>
                    <a:lnR>
                      <a:noFill/>
                    </a:lnR>
                    <a:lnT>
                      <a:noFill/>
                    </a:lnT>
                    <a:lnB>
                      <a:noFill/>
                    </a:lnB>
                    <a:solidFill>
                      <a:srgbClr val="EAF1DD"/>
                    </a:solidFill>
                  </a:tcPr>
                </a:tc>
                <a:tc>
                  <a:txBody>
                    <a:bodyPr/>
                    <a:lstStyle/>
                    <a:p>
                      <a:pPr algn="l" fontAlgn="t"/>
                      <a:r>
                        <a:rPr lang="en-US" sz="600" b="0" i="0" u="none" strike="noStrike">
                          <a:solidFill>
                            <a:srgbClr val="000000"/>
                          </a:solidFill>
                          <a:latin typeface="Calibri"/>
                        </a:rPr>
                        <a:t>nc:PersonDisunionCertificateIndicator</a:t>
                      </a:r>
                    </a:p>
                  </a:txBody>
                  <a:tcPr marL="4838" marR="4838" marT="4839" marB="0">
                    <a:lnL>
                      <a:noFill/>
                    </a:lnL>
                    <a:lnR>
                      <a:noFill/>
                    </a:lnR>
                    <a:lnT>
                      <a:noFill/>
                    </a:lnT>
                    <a:lnB>
                      <a:noFill/>
                    </a:lnB>
                    <a:solidFill>
                      <a:srgbClr val="EAF1DD"/>
                    </a:solidFill>
                  </a:tcPr>
                </a:tc>
                <a:tc>
                  <a:txBody>
                    <a:bodyPr/>
                    <a:lstStyle/>
                    <a:p>
                      <a:pPr algn="l" fontAlgn="t"/>
                      <a:r>
                        <a:rPr lang="en-US" sz="600" b="0" i="0" u="none" strike="noStrike">
                          <a:solidFill>
                            <a:srgbClr val="000000"/>
                          </a:solidFill>
                          <a:latin typeface="Calibri"/>
                        </a:rPr>
                        <a:t>Add as element of nc:PersonDisunion</a:t>
                      </a:r>
                    </a:p>
                  </a:txBody>
                  <a:tcPr marL="4838" marR="4838" marT="4839" marB="0">
                    <a:lnL>
                      <a:noFill/>
                    </a:lnL>
                    <a:lnR>
                      <a:noFill/>
                    </a:lnR>
                    <a:lnT>
                      <a:noFill/>
                    </a:lnT>
                    <a:lnB>
                      <a:noFill/>
                    </a:lnB>
                    <a:solidFill>
                      <a:srgbClr val="EAF1DD"/>
                    </a:solidFill>
                  </a:tcPr>
                </a:tc>
                <a:tc>
                  <a:txBody>
                    <a:bodyPr/>
                    <a:lstStyle/>
                    <a:p>
                      <a:pPr algn="l" fontAlgn="t"/>
                      <a:endParaRPr lang="en-US" sz="600" b="0" i="0" u="none" strike="noStrike">
                        <a:solidFill>
                          <a:srgbClr val="000000"/>
                        </a:solidFill>
                        <a:latin typeface="Calibri"/>
                      </a:endParaRPr>
                    </a:p>
                  </a:txBody>
                  <a:tcPr marL="4838" marR="4838" marT="4839" marB="0">
                    <a:lnL>
                      <a:noFill/>
                    </a:lnL>
                    <a:lnR>
                      <a:noFill/>
                    </a:lnR>
                    <a:lnT>
                      <a:noFill/>
                    </a:lnT>
                    <a:lnB>
                      <a:noFill/>
                    </a:lnB>
                  </a:tcPr>
                </a:tc>
                <a:tc>
                  <a:txBody>
                    <a:bodyPr/>
                    <a:lstStyle/>
                    <a:p>
                      <a:pPr algn="l" fontAlgn="t"/>
                      <a:endParaRPr lang="en-US" sz="600" b="0" i="0" u="none" strike="noStrike">
                        <a:solidFill>
                          <a:srgbClr val="000000"/>
                        </a:solidFill>
                        <a:latin typeface="Calibri"/>
                      </a:endParaRPr>
                    </a:p>
                  </a:txBody>
                  <a:tcPr marL="4838" marR="4838" marT="4839" marB="0">
                    <a:lnL>
                      <a:noFill/>
                    </a:lnL>
                    <a:lnR>
                      <a:noFill/>
                    </a:lnR>
                    <a:lnT>
                      <a:noFill/>
                    </a:lnT>
                    <a:lnB>
                      <a:noFill/>
                    </a:lnB>
                  </a:tcPr>
                </a:tc>
              </a:tr>
              <a:tr h="138167">
                <a:tc>
                  <a:txBody>
                    <a:bodyPr/>
                    <a:lstStyle/>
                    <a:p>
                      <a:pPr algn="l" fontAlgn="t"/>
                      <a:r>
                        <a:rPr lang="en-US" sz="600" b="0" i="0" u="none" strike="noStrike">
                          <a:solidFill>
                            <a:srgbClr val="000000"/>
                          </a:solidFill>
                          <a:latin typeface="Calibri"/>
                        </a:rPr>
                        <a:t>15</a:t>
                      </a:r>
                    </a:p>
                  </a:txBody>
                  <a:tcPr marL="4838" marR="4838" marT="4839" marB="0">
                    <a:lnL>
                      <a:noFill/>
                    </a:lnL>
                    <a:lnR>
                      <a:noFill/>
                    </a:lnR>
                    <a:lnT>
                      <a:noFill/>
                    </a:lnT>
                    <a:lnB>
                      <a:noFill/>
                    </a:lnB>
                    <a:solidFill>
                      <a:srgbClr val="EAF1DD"/>
                    </a:solidFill>
                  </a:tcPr>
                </a:tc>
                <a:tc>
                  <a:txBody>
                    <a:bodyPr/>
                    <a:lstStyle/>
                    <a:p>
                      <a:pPr algn="l" fontAlgn="t"/>
                      <a:r>
                        <a:rPr lang="en-US" sz="600" b="0" i="0" u="none" strike="noStrike">
                          <a:solidFill>
                            <a:srgbClr val="000000"/>
                          </a:solidFill>
                          <a:latin typeface="Calibri"/>
                        </a:rPr>
                        <a:t>nc:PersonDisunionPendingIndicator</a:t>
                      </a:r>
                    </a:p>
                  </a:txBody>
                  <a:tcPr marL="4838" marR="4838" marT="4839" marB="0">
                    <a:lnL>
                      <a:noFill/>
                    </a:lnL>
                    <a:lnR>
                      <a:noFill/>
                    </a:lnR>
                    <a:lnT>
                      <a:noFill/>
                    </a:lnT>
                    <a:lnB>
                      <a:noFill/>
                    </a:lnB>
                    <a:solidFill>
                      <a:srgbClr val="EAF1DD"/>
                    </a:solidFill>
                  </a:tcPr>
                </a:tc>
                <a:tc>
                  <a:txBody>
                    <a:bodyPr/>
                    <a:lstStyle/>
                    <a:p>
                      <a:pPr algn="l" fontAlgn="t"/>
                      <a:r>
                        <a:rPr lang="en-US" sz="600" b="0" i="0" u="none" strike="noStrike">
                          <a:solidFill>
                            <a:srgbClr val="000000"/>
                          </a:solidFill>
                          <a:latin typeface="Calibri"/>
                        </a:rPr>
                        <a:t>Add as element of nc:PersonDisunion</a:t>
                      </a:r>
                    </a:p>
                  </a:txBody>
                  <a:tcPr marL="4838" marR="4838" marT="4839" marB="0">
                    <a:lnL>
                      <a:noFill/>
                    </a:lnL>
                    <a:lnR>
                      <a:noFill/>
                    </a:lnR>
                    <a:lnT>
                      <a:noFill/>
                    </a:lnT>
                    <a:lnB>
                      <a:noFill/>
                    </a:lnB>
                    <a:solidFill>
                      <a:srgbClr val="EAF1DD"/>
                    </a:solidFill>
                  </a:tcPr>
                </a:tc>
                <a:tc>
                  <a:txBody>
                    <a:bodyPr/>
                    <a:lstStyle/>
                    <a:p>
                      <a:pPr algn="l" fontAlgn="t"/>
                      <a:endParaRPr lang="en-US" sz="600" b="0" i="0" u="none" strike="noStrike">
                        <a:solidFill>
                          <a:srgbClr val="000000"/>
                        </a:solidFill>
                        <a:latin typeface="Calibri"/>
                      </a:endParaRPr>
                    </a:p>
                  </a:txBody>
                  <a:tcPr marL="4838" marR="4838" marT="4839" marB="0">
                    <a:lnL>
                      <a:noFill/>
                    </a:lnL>
                    <a:lnR>
                      <a:noFill/>
                    </a:lnR>
                    <a:lnT>
                      <a:noFill/>
                    </a:lnT>
                    <a:lnB>
                      <a:noFill/>
                    </a:lnB>
                  </a:tcPr>
                </a:tc>
                <a:tc>
                  <a:txBody>
                    <a:bodyPr/>
                    <a:lstStyle/>
                    <a:p>
                      <a:pPr algn="l" fontAlgn="t"/>
                      <a:endParaRPr lang="en-US" sz="600" b="0" i="0" u="none" strike="noStrike">
                        <a:solidFill>
                          <a:srgbClr val="000000"/>
                        </a:solidFill>
                        <a:latin typeface="Calibri"/>
                      </a:endParaRPr>
                    </a:p>
                  </a:txBody>
                  <a:tcPr marL="4838" marR="4838" marT="4839" marB="0">
                    <a:lnL>
                      <a:noFill/>
                    </a:lnL>
                    <a:lnR>
                      <a:noFill/>
                    </a:lnR>
                    <a:lnT>
                      <a:noFill/>
                    </a:lnT>
                    <a:lnB>
                      <a:noFill/>
                    </a:lnB>
                  </a:tcPr>
                </a:tc>
              </a:tr>
              <a:tr h="138167">
                <a:tc>
                  <a:txBody>
                    <a:bodyPr/>
                    <a:lstStyle/>
                    <a:p>
                      <a:pPr algn="l" fontAlgn="t"/>
                      <a:r>
                        <a:rPr lang="en-US" sz="600" b="0" i="0" u="none" strike="noStrike">
                          <a:solidFill>
                            <a:srgbClr val="000000"/>
                          </a:solidFill>
                          <a:latin typeface="Calibri"/>
                        </a:rPr>
                        <a:t>16</a:t>
                      </a:r>
                    </a:p>
                  </a:txBody>
                  <a:tcPr marL="4838" marR="4838" marT="4839" marB="0">
                    <a:lnL>
                      <a:noFill/>
                    </a:lnL>
                    <a:lnR>
                      <a:noFill/>
                    </a:lnR>
                    <a:lnT>
                      <a:noFill/>
                    </a:lnT>
                    <a:lnB>
                      <a:noFill/>
                    </a:lnB>
                    <a:solidFill>
                      <a:srgbClr val="EAF1DD"/>
                    </a:solidFill>
                  </a:tcPr>
                </a:tc>
                <a:tc>
                  <a:txBody>
                    <a:bodyPr/>
                    <a:lstStyle/>
                    <a:p>
                      <a:pPr algn="l" fontAlgn="t"/>
                      <a:r>
                        <a:rPr lang="en-US" sz="600" b="0" i="0" u="none" strike="noStrike">
                          <a:solidFill>
                            <a:srgbClr val="000000"/>
                          </a:solidFill>
                          <a:latin typeface="Calibri"/>
                        </a:rPr>
                        <a:t>nc:PersonDisunionReasonDescriptionText</a:t>
                      </a:r>
                    </a:p>
                  </a:txBody>
                  <a:tcPr marL="4838" marR="4838" marT="4839" marB="0">
                    <a:lnL>
                      <a:noFill/>
                    </a:lnL>
                    <a:lnR>
                      <a:noFill/>
                    </a:lnR>
                    <a:lnT>
                      <a:noFill/>
                    </a:lnT>
                    <a:lnB>
                      <a:noFill/>
                    </a:lnB>
                    <a:solidFill>
                      <a:srgbClr val="EAF1DD"/>
                    </a:solidFill>
                  </a:tcPr>
                </a:tc>
                <a:tc>
                  <a:txBody>
                    <a:bodyPr/>
                    <a:lstStyle/>
                    <a:p>
                      <a:pPr algn="l" fontAlgn="t"/>
                      <a:r>
                        <a:rPr lang="en-US" sz="600" b="0" i="0" u="none" strike="noStrike">
                          <a:solidFill>
                            <a:srgbClr val="000000"/>
                          </a:solidFill>
                          <a:latin typeface="Calibri"/>
                        </a:rPr>
                        <a:t>Add as element of nc:PersonDisunion</a:t>
                      </a:r>
                    </a:p>
                  </a:txBody>
                  <a:tcPr marL="4838" marR="4838" marT="4839" marB="0">
                    <a:lnL>
                      <a:noFill/>
                    </a:lnL>
                    <a:lnR>
                      <a:noFill/>
                    </a:lnR>
                    <a:lnT>
                      <a:noFill/>
                    </a:lnT>
                    <a:lnB>
                      <a:noFill/>
                    </a:lnB>
                    <a:solidFill>
                      <a:srgbClr val="EAF1DD"/>
                    </a:solidFill>
                  </a:tcPr>
                </a:tc>
                <a:tc>
                  <a:txBody>
                    <a:bodyPr/>
                    <a:lstStyle/>
                    <a:p>
                      <a:pPr algn="l" fontAlgn="t"/>
                      <a:endParaRPr lang="en-US" sz="600" b="0" i="0" u="none" strike="noStrike">
                        <a:solidFill>
                          <a:srgbClr val="000000"/>
                        </a:solidFill>
                        <a:latin typeface="Calibri"/>
                      </a:endParaRPr>
                    </a:p>
                  </a:txBody>
                  <a:tcPr marL="4838" marR="4838" marT="4839" marB="0">
                    <a:lnL>
                      <a:noFill/>
                    </a:lnL>
                    <a:lnR>
                      <a:noFill/>
                    </a:lnR>
                    <a:lnT>
                      <a:noFill/>
                    </a:lnT>
                    <a:lnB>
                      <a:noFill/>
                    </a:lnB>
                  </a:tcPr>
                </a:tc>
                <a:tc>
                  <a:txBody>
                    <a:bodyPr/>
                    <a:lstStyle/>
                    <a:p>
                      <a:pPr algn="l" fontAlgn="t"/>
                      <a:endParaRPr lang="en-US" sz="600" b="0" i="0" u="none" strike="noStrike">
                        <a:solidFill>
                          <a:srgbClr val="000000"/>
                        </a:solidFill>
                        <a:latin typeface="Calibri"/>
                      </a:endParaRPr>
                    </a:p>
                  </a:txBody>
                  <a:tcPr marL="4838" marR="4838" marT="4839" marB="0">
                    <a:lnL>
                      <a:noFill/>
                    </a:lnL>
                    <a:lnR>
                      <a:noFill/>
                    </a:lnR>
                    <a:lnT>
                      <a:noFill/>
                    </a:lnT>
                    <a:lnB>
                      <a:noFill/>
                    </a:lnB>
                  </a:tcPr>
                </a:tc>
              </a:tr>
              <a:tr h="96292">
                <a:tc>
                  <a:txBody>
                    <a:bodyPr/>
                    <a:lstStyle/>
                    <a:p>
                      <a:pPr algn="l" fontAlgn="t"/>
                      <a:r>
                        <a:rPr lang="en-US" sz="600" b="0" i="0" u="none" strike="noStrike">
                          <a:solidFill>
                            <a:srgbClr val="000000"/>
                          </a:solidFill>
                          <a:latin typeface="Calibri"/>
                        </a:rPr>
                        <a:t>17</a:t>
                      </a:r>
                    </a:p>
                  </a:txBody>
                  <a:tcPr marL="4838" marR="4838" marT="4839" marB="0">
                    <a:lnL>
                      <a:noFill/>
                    </a:lnL>
                    <a:lnR>
                      <a:noFill/>
                    </a:lnR>
                    <a:lnT>
                      <a:noFill/>
                    </a:lnT>
                    <a:lnB>
                      <a:noFill/>
                    </a:lnB>
                    <a:solidFill>
                      <a:srgbClr val="F2DDDC"/>
                    </a:solidFill>
                  </a:tcPr>
                </a:tc>
                <a:tc>
                  <a:txBody>
                    <a:bodyPr/>
                    <a:lstStyle/>
                    <a:p>
                      <a:pPr algn="l" fontAlgn="t"/>
                      <a:r>
                        <a:rPr lang="en-US" sz="600" b="0" i="0" u="none" strike="noStrike">
                          <a:solidFill>
                            <a:srgbClr val="000000"/>
                          </a:solidFill>
                          <a:latin typeface="Calibri"/>
                        </a:rPr>
                        <a:t>nc:PersonUnionSeparation</a:t>
                      </a:r>
                    </a:p>
                  </a:txBody>
                  <a:tcPr marL="4838" marR="4838" marT="4839" marB="0">
                    <a:lnL>
                      <a:noFill/>
                    </a:lnL>
                    <a:lnR>
                      <a:noFill/>
                    </a:lnR>
                    <a:lnT>
                      <a:noFill/>
                    </a:lnT>
                    <a:lnB>
                      <a:noFill/>
                    </a:lnB>
                    <a:solidFill>
                      <a:srgbClr val="F2DDDC"/>
                    </a:solidFill>
                  </a:tcPr>
                </a:tc>
                <a:tc>
                  <a:txBody>
                    <a:bodyPr/>
                    <a:lstStyle/>
                    <a:p>
                      <a:pPr algn="l" fontAlgn="t"/>
                      <a:r>
                        <a:rPr lang="en-US" sz="600" b="0" i="0" u="none" strike="noStrike">
                          <a:solidFill>
                            <a:srgbClr val="000000"/>
                          </a:solidFill>
                          <a:latin typeface="Calibri"/>
                        </a:rPr>
                        <a:t>Add as element of nc:PersonUnionAssociationType</a:t>
                      </a:r>
                    </a:p>
                  </a:txBody>
                  <a:tcPr marL="4838" marR="4838" marT="4839" marB="0">
                    <a:lnL>
                      <a:noFill/>
                    </a:lnL>
                    <a:lnR>
                      <a:noFill/>
                    </a:lnR>
                    <a:lnT>
                      <a:noFill/>
                    </a:lnT>
                    <a:lnB>
                      <a:noFill/>
                    </a:lnB>
                    <a:solidFill>
                      <a:srgbClr val="F2DDDC"/>
                    </a:solidFill>
                  </a:tcPr>
                </a:tc>
                <a:tc>
                  <a:txBody>
                    <a:bodyPr/>
                    <a:lstStyle/>
                    <a:p>
                      <a:pPr algn="l" fontAlgn="t"/>
                      <a:endParaRPr lang="en-US" sz="600" b="0" i="0" u="none" strike="noStrike">
                        <a:solidFill>
                          <a:srgbClr val="000000"/>
                        </a:solidFill>
                        <a:latin typeface="Calibri"/>
                      </a:endParaRPr>
                    </a:p>
                  </a:txBody>
                  <a:tcPr marL="4838" marR="4838" marT="4839" marB="0">
                    <a:lnL>
                      <a:noFill/>
                    </a:lnL>
                    <a:lnR>
                      <a:noFill/>
                    </a:lnR>
                    <a:lnT>
                      <a:noFill/>
                    </a:lnT>
                    <a:lnB>
                      <a:noFill/>
                    </a:lnB>
                  </a:tcPr>
                </a:tc>
                <a:tc>
                  <a:txBody>
                    <a:bodyPr/>
                    <a:lstStyle/>
                    <a:p>
                      <a:pPr algn="l" fontAlgn="t"/>
                      <a:endParaRPr lang="en-US" sz="600" b="0" i="0" u="none" strike="noStrike">
                        <a:solidFill>
                          <a:srgbClr val="000000"/>
                        </a:solidFill>
                        <a:latin typeface="Calibri"/>
                      </a:endParaRPr>
                    </a:p>
                  </a:txBody>
                  <a:tcPr marL="4838" marR="4838" marT="4839" marB="0">
                    <a:lnL>
                      <a:noFill/>
                    </a:lnL>
                    <a:lnR>
                      <a:noFill/>
                    </a:lnR>
                    <a:lnT>
                      <a:noFill/>
                    </a:lnT>
                    <a:lnB>
                      <a:noFill/>
                    </a:lnB>
                  </a:tcPr>
                </a:tc>
              </a:tr>
              <a:tr h="187744">
                <a:tc>
                  <a:txBody>
                    <a:bodyPr/>
                    <a:lstStyle/>
                    <a:p>
                      <a:pPr algn="l" fontAlgn="t"/>
                      <a:r>
                        <a:rPr lang="en-US" sz="600" b="0" i="0" u="none" strike="noStrike">
                          <a:solidFill>
                            <a:srgbClr val="000000"/>
                          </a:solidFill>
                          <a:latin typeface="Calibri"/>
                        </a:rPr>
                        <a:t>18</a:t>
                      </a:r>
                    </a:p>
                  </a:txBody>
                  <a:tcPr marL="4838" marR="4838" marT="4839" marB="0">
                    <a:lnL>
                      <a:noFill/>
                    </a:lnL>
                    <a:lnR>
                      <a:noFill/>
                    </a:lnR>
                    <a:lnT>
                      <a:noFill/>
                    </a:lnT>
                    <a:lnB>
                      <a:noFill/>
                    </a:lnB>
                    <a:solidFill>
                      <a:srgbClr val="F2DDDC"/>
                    </a:solidFill>
                  </a:tcPr>
                </a:tc>
                <a:tc>
                  <a:txBody>
                    <a:bodyPr/>
                    <a:lstStyle/>
                    <a:p>
                      <a:pPr algn="l" fontAlgn="t"/>
                      <a:r>
                        <a:rPr lang="en-US" sz="600" b="0" i="0" u="none" strike="noStrike">
                          <a:solidFill>
                            <a:srgbClr val="000000"/>
                          </a:solidFill>
                          <a:latin typeface="Calibri"/>
                        </a:rPr>
                        <a:t>nc:PersonUnionSeparationCategory</a:t>
                      </a:r>
                    </a:p>
                  </a:txBody>
                  <a:tcPr marL="4838" marR="4838" marT="4839" marB="0">
                    <a:lnL>
                      <a:noFill/>
                    </a:lnL>
                    <a:lnR>
                      <a:noFill/>
                    </a:lnR>
                    <a:lnT>
                      <a:noFill/>
                    </a:lnT>
                    <a:lnB>
                      <a:noFill/>
                    </a:lnB>
                    <a:solidFill>
                      <a:srgbClr val="F2DDDC"/>
                    </a:solidFill>
                  </a:tcPr>
                </a:tc>
                <a:tc>
                  <a:txBody>
                    <a:bodyPr/>
                    <a:lstStyle/>
                    <a:p>
                      <a:pPr algn="l" fontAlgn="t"/>
                      <a:r>
                        <a:rPr lang="en-US" sz="600" b="0" i="0" u="none" strike="noStrike">
                          <a:solidFill>
                            <a:srgbClr val="000000"/>
                          </a:solidFill>
                          <a:latin typeface="Calibri"/>
                        </a:rPr>
                        <a:t>Add as abstract substitution group head for nc:PersonUnionSeparationCategory Code (w/ list) and nc:PersonUnionSeparationText (a narrative option)</a:t>
                      </a:r>
                    </a:p>
                  </a:txBody>
                  <a:tcPr marL="4838" marR="4838" marT="4839" marB="0">
                    <a:lnL>
                      <a:noFill/>
                    </a:lnL>
                    <a:lnR>
                      <a:noFill/>
                    </a:lnR>
                    <a:lnT>
                      <a:noFill/>
                    </a:lnT>
                    <a:lnB>
                      <a:noFill/>
                    </a:lnB>
                    <a:solidFill>
                      <a:srgbClr val="F2DDDC"/>
                    </a:solidFill>
                  </a:tcPr>
                </a:tc>
                <a:tc>
                  <a:txBody>
                    <a:bodyPr/>
                    <a:lstStyle/>
                    <a:p>
                      <a:pPr algn="l" fontAlgn="t"/>
                      <a:endParaRPr lang="en-US" sz="600" b="0" i="0" u="none" strike="noStrike">
                        <a:solidFill>
                          <a:srgbClr val="000000"/>
                        </a:solidFill>
                        <a:latin typeface="Calibri"/>
                      </a:endParaRPr>
                    </a:p>
                  </a:txBody>
                  <a:tcPr marL="4838" marR="4838" marT="4839" marB="0">
                    <a:lnL>
                      <a:noFill/>
                    </a:lnL>
                    <a:lnR>
                      <a:noFill/>
                    </a:lnR>
                    <a:lnT>
                      <a:noFill/>
                    </a:lnT>
                    <a:lnB>
                      <a:noFill/>
                    </a:lnB>
                  </a:tcPr>
                </a:tc>
                <a:tc>
                  <a:txBody>
                    <a:bodyPr/>
                    <a:lstStyle/>
                    <a:p>
                      <a:pPr algn="l" fontAlgn="t"/>
                      <a:endParaRPr lang="en-US" sz="600" b="0" i="0" u="none" strike="noStrike">
                        <a:solidFill>
                          <a:srgbClr val="000000"/>
                        </a:solidFill>
                        <a:latin typeface="Calibri"/>
                      </a:endParaRPr>
                    </a:p>
                  </a:txBody>
                  <a:tcPr marL="4838" marR="4838" marT="4839" marB="0">
                    <a:lnL>
                      <a:noFill/>
                    </a:lnL>
                    <a:lnR>
                      <a:noFill/>
                    </a:lnR>
                    <a:lnT>
                      <a:noFill/>
                    </a:lnT>
                    <a:lnB>
                      <a:noFill/>
                    </a:lnB>
                  </a:tcPr>
                </a:tc>
              </a:tr>
              <a:tr h="187744">
                <a:tc>
                  <a:txBody>
                    <a:bodyPr/>
                    <a:lstStyle/>
                    <a:p>
                      <a:pPr algn="l" fontAlgn="t"/>
                      <a:r>
                        <a:rPr lang="en-US" sz="600" b="0" i="0" u="none" strike="noStrike">
                          <a:solidFill>
                            <a:srgbClr val="000000"/>
                          </a:solidFill>
                          <a:latin typeface="Calibri"/>
                        </a:rPr>
                        <a:t>19</a:t>
                      </a:r>
                    </a:p>
                  </a:txBody>
                  <a:tcPr marL="4838" marR="4838" marT="4839" marB="0">
                    <a:lnL>
                      <a:noFill/>
                    </a:lnL>
                    <a:lnR>
                      <a:noFill/>
                    </a:lnR>
                    <a:lnT>
                      <a:noFill/>
                    </a:lnT>
                    <a:lnB>
                      <a:noFill/>
                    </a:lnB>
                    <a:solidFill>
                      <a:srgbClr val="F2DDDC"/>
                    </a:solidFill>
                  </a:tcPr>
                </a:tc>
                <a:tc>
                  <a:txBody>
                    <a:bodyPr/>
                    <a:lstStyle/>
                    <a:p>
                      <a:pPr algn="l" fontAlgn="t"/>
                      <a:r>
                        <a:rPr lang="en-US" sz="600" b="0" i="0" u="none" strike="noStrike">
                          <a:solidFill>
                            <a:srgbClr val="000000"/>
                          </a:solidFill>
                          <a:latin typeface="Calibri"/>
                        </a:rPr>
                        <a:t>nonauth:PersonUnionSeparationCategoryCode</a:t>
                      </a:r>
                    </a:p>
                  </a:txBody>
                  <a:tcPr marL="4838" marR="4838" marT="4839" marB="0">
                    <a:lnL>
                      <a:noFill/>
                    </a:lnL>
                    <a:lnR>
                      <a:noFill/>
                    </a:lnR>
                    <a:lnT>
                      <a:noFill/>
                    </a:lnT>
                    <a:lnB>
                      <a:noFill/>
                    </a:lnB>
                    <a:solidFill>
                      <a:srgbClr val="F2DDDC"/>
                    </a:solidFill>
                  </a:tcPr>
                </a:tc>
                <a:tc>
                  <a:txBody>
                    <a:bodyPr/>
                    <a:lstStyle/>
                    <a:p>
                      <a:pPr algn="l" fontAlgn="t"/>
                      <a:r>
                        <a:rPr lang="en-US" sz="600" b="0" i="0" u="none" strike="noStrike">
                          <a:solidFill>
                            <a:srgbClr val="000000"/>
                          </a:solidFill>
                          <a:latin typeface="Calibri"/>
                        </a:rPr>
                        <a:t>Add enumeration:  legal, physical, unknown</a:t>
                      </a:r>
                    </a:p>
                  </a:txBody>
                  <a:tcPr marL="4838" marR="4838" marT="4839" marB="0">
                    <a:lnL>
                      <a:noFill/>
                    </a:lnL>
                    <a:lnR>
                      <a:noFill/>
                    </a:lnR>
                    <a:lnT>
                      <a:noFill/>
                    </a:lnT>
                    <a:lnB>
                      <a:noFill/>
                    </a:lnB>
                    <a:solidFill>
                      <a:srgbClr val="F2DDDC"/>
                    </a:solidFill>
                  </a:tcPr>
                </a:tc>
                <a:tc>
                  <a:txBody>
                    <a:bodyPr/>
                    <a:lstStyle/>
                    <a:p>
                      <a:pPr algn="l" fontAlgn="t"/>
                      <a:endParaRPr lang="en-US" sz="600" b="0" i="0" u="none" strike="noStrike">
                        <a:solidFill>
                          <a:srgbClr val="000000"/>
                        </a:solidFill>
                        <a:latin typeface="Calibri"/>
                      </a:endParaRPr>
                    </a:p>
                  </a:txBody>
                  <a:tcPr marL="4838" marR="4838" marT="4839" marB="0">
                    <a:lnL>
                      <a:noFill/>
                    </a:lnL>
                    <a:lnR>
                      <a:noFill/>
                    </a:lnR>
                    <a:lnT>
                      <a:noFill/>
                    </a:lnT>
                    <a:lnB>
                      <a:noFill/>
                    </a:lnB>
                  </a:tcPr>
                </a:tc>
                <a:tc>
                  <a:txBody>
                    <a:bodyPr/>
                    <a:lstStyle/>
                    <a:p>
                      <a:pPr algn="l" fontAlgn="t"/>
                      <a:endParaRPr lang="en-US" sz="600" b="0" i="0" u="none" strike="noStrike">
                        <a:solidFill>
                          <a:srgbClr val="000000"/>
                        </a:solidFill>
                        <a:latin typeface="Calibri"/>
                      </a:endParaRPr>
                    </a:p>
                  </a:txBody>
                  <a:tcPr marL="4838" marR="4838" marT="4839" marB="0">
                    <a:lnL>
                      <a:noFill/>
                    </a:lnL>
                    <a:lnR>
                      <a:noFill/>
                    </a:lnR>
                    <a:lnT>
                      <a:noFill/>
                    </a:lnT>
                    <a:lnB>
                      <a:noFill/>
                    </a:lnB>
                  </a:tcPr>
                </a:tc>
              </a:tr>
              <a:tr h="96292">
                <a:tc>
                  <a:txBody>
                    <a:bodyPr/>
                    <a:lstStyle/>
                    <a:p>
                      <a:pPr algn="l" fontAlgn="t"/>
                      <a:r>
                        <a:rPr lang="en-US" sz="600" b="0" i="0" u="none" strike="noStrike">
                          <a:solidFill>
                            <a:srgbClr val="000000"/>
                          </a:solidFill>
                          <a:latin typeface="Calibri"/>
                        </a:rPr>
                        <a:t>20</a:t>
                      </a:r>
                    </a:p>
                  </a:txBody>
                  <a:tcPr marL="4838" marR="4838" marT="4839" marB="0">
                    <a:lnL>
                      <a:noFill/>
                    </a:lnL>
                    <a:lnR>
                      <a:noFill/>
                    </a:lnR>
                    <a:lnT>
                      <a:noFill/>
                    </a:lnT>
                    <a:lnB>
                      <a:noFill/>
                    </a:lnB>
                    <a:solidFill>
                      <a:srgbClr val="F2DDDC"/>
                    </a:solidFill>
                  </a:tcPr>
                </a:tc>
                <a:tc>
                  <a:txBody>
                    <a:bodyPr/>
                    <a:lstStyle/>
                    <a:p>
                      <a:pPr algn="l" fontAlgn="t"/>
                      <a:r>
                        <a:rPr lang="en-US" sz="600" b="0" i="0" u="none" strike="noStrike">
                          <a:solidFill>
                            <a:srgbClr val="000000"/>
                          </a:solidFill>
                          <a:latin typeface="Calibri"/>
                        </a:rPr>
                        <a:t>nc:PersonUnionSeparationText</a:t>
                      </a:r>
                    </a:p>
                  </a:txBody>
                  <a:tcPr marL="4838" marR="4838" marT="4839" marB="0">
                    <a:lnL>
                      <a:noFill/>
                    </a:lnL>
                    <a:lnR>
                      <a:noFill/>
                    </a:lnR>
                    <a:lnT>
                      <a:noFill/>
                    </a:lnT>
                    <a:lnB>
                      <a:noFill/>
                    </a:lnB>
                    <a:solidFill>
                      <a:srgbClr val="F2DDDC"/>
                    </a:solidFill>
                  </a:tcPr>
                </a:tc>
                <a:tc>
                  <a:txBody>
                    <a:bodyPr/>
                    <a:lstStyle/>
                    <a:p>
                      <a:pPr algn="l" fontAlgn="t"/>
                      <a:r>
                        <a:rPr lang="en-US" sz="600" b="0" i="0" u="none" strike="noStrike">
                          <a:solidFill>
                            <a:srgbClr val="000000"/>
                          </a:solidFill>
                          <a:latin typeface="Calibri"/>
                        </a:rPr>
                        <a:t>Add as narrative description option for nc:PersonUnionSeparation</a:t>
                      </a:r>
                    </a:p>
                  </a:txBody>
                  <a:tcPr marL="4838" marR="4838" marT="4839" marB="0">
                    <a:lnL>
                      <a:noFill/>
                    </a:lnL>
                    <a:lnR>
                      <a:noFill/>
                    </a:lnR>
                    <a:lnT>
                      <a:noFill/>
                    </a:lnT>
                    <a:lnB>
                      <a:noFill/>
                    </a:lnB>
                    <a:solidFill>
                      <a:srgbClr val="F2DDDC"/>
                    </a:solidFill>
                  </a:tcPr>
                </a:tc>
                <a:tc>
                  <a:txBody>
                    <a:bodyPr/>
                    <a:lstStyle/>
                    <a:p>
                      <a:pPr algn="l" fontAlgn="t"/>
                      <a:endParaRPr lang="en-US" sz="600" b="0" i="0" u="none" strike="noStrike">
                        <a:solidFill>
                          <a:srgbClr val="000000"/>
                        </a:solidFill>
                        <a:latin typeface="Calibri"/>
                      </a:endParaRPr>
                    </a:p>
                  </a:txBody>
                  <a:tcPr marL="4838" marR="4838" marT="4839" marB="0">
                    <a:lnL>
                      <a:noFill/>
                    </a:lnL>
                    <a:lnR>
                      <a:noFill/>
                    </a:lnR>
                    <a:lnT>
                      <a:noFill/>
                    </a:lnT>
                    <a:lnB>
                      <a:noFill/>
                    </a:lnB>
                  </a:tcPr>
                </a:tc>
                <a:tc>
                  <a:txBody>
                    <a:bodyPr/>
                    <a:lstStyle/>
                    <a:p>
                      <a:pPr algn="l" fontAlgn="t"/>
                      <a:endParaRPr lang="en-US" sz="600" b="0" i="0" u="none" strike="noStrike">
                        <a:solidFill>
                          <a:srgbClr val="000000"/>
                        </a:solidFill>
                        <a:latin typeface="Calibri"/>
                      </a:endParaRPr>
                    </a:p>
                  </a:txBody>
                  <a:tcPr marL="4838" marR="4838" marT="4839" marB="0">
                    <a:lnL>
                      <a:noFill/>
                    </a:lnL>
                    <a:lnR>
                      <a:noFill/>
                    </a:lnR>
                    <a:lnT>
                      <a:noFill/>
                    </a:lnT>
                    <a:lnB>
                      <a:noFill/>
                    </a:lnB>
                  </a:tcPr>
                </a:tc>
              </a:tr>
              <a:tr h="138167">
                <a:tc>
                  <a:txBody>
                    <a:bodyPr/>
                    <a:lstStyle/>
                    <a:p>
                      <a:pPr algn="l" fontAlgn="t"/>
                      <a:r>
                        <a:rPr lang="en-US" sz="600" b="0" i="0" u="none" strike="noStrike">
                          <a:solidFill>
                            <a:srgbClr val="000000"/>
                          </a:solidFill>
                          <a:latin typeface="Calibri"/>
                        </a:rPr>
                        <a:t>21</a:t>
                      </a:r>
                    </a:p>
                  </a:txBody>
                  <a:tcPr marL="4838" marR="4838" marT="4839" marB="0">
                    <a:lnL>
                      <a:noFill/>
                    </a:lnL>
                    <a:lnR>
                      <a:noFill/>
                    </a:lnR>
                    <a:lnT>
                      <a:noFill/>
                    </a:lnT>
                    <a:lnB>
                      <a:noFill/>
                    </a:lnB>
                    <a:solidFill>
                      <a:srgbClr val="F2DDDC"/>
                    </a:solidFill>
                  </a:tcPr>
                </a:tc>
                <a:tc>
                  <a:txBody>
                    <a:bodyPr/>
                    <a:lstStyle/>
                    <a:p>
                      <a:pPr algn="l" fontAlgn="t"/>
                      <a:r>
                        <a:rPr lang="en-US" sz="600" b="0" i="0" u="none" strike="noStrike">
                          <a:solidFill>
                            <a:srgbClr val="000000"/>
                          </a:solidFill>
                          <a:latin typeface="Calibri"/>
                        </a:rPr>
                        <a:t>nc:PersonUnionSeparationBeginDate</a:t>
                      </a:r>
                    </a:p>
                  </a:txBody>
                  <a:tcPr marL="4838" marR="4838" marT="4839" marB="0">
                    <a:lnL>
                      <a:noFill/>
                    </a:lnL>
                    <a:lnR>
                      <a:noFill/>
                    </a:lnR>
                    <a:lnT>
                      <a:noFill/>
                    </a:lnT>
                    <a:lnB>
                      <a:noFill/>
                    </a:lnB>
                    <a:solidFill>
                      <a:srgbClr val="F2DDDC"/>
                    </a:solidFill>
                  </a:tcPr>
                </a:tc>
                <a:tc>
                  <a:txBody>
                    <a:bodyPr/>
                    <a:lstStyle/>
                    <a:p>
                      <a:pPr algn="l" fontAlgn="t"/>
                      <a:r>
                        <a:rPr lang="en-US" sz="600" b="0" i="0" u="none" strike="noStrike">
                          <a:solidFill>
                            <a:srgbClr val="000000"/>
                          </a:solidFill>
                          <a:latin typeface="Calibri"/>
                        </a:rPr>
                        <a:t>Add as element of nc:PersonUnionSeparation</a:t>
                      </a:r>
                    </a:p>
                  </a:txBody>
                  <a:tcPr marL="4838" marR="4838" marT="4839" marB="0">
                    <a:lnL>
                      <a:noFill/>
                    </a:lnL>
                    <a:lnR>
                      <a:noFill/>
                    </a:lnR>
                    <a:lnT>
                      <a:noFill/>
                    </a:lnT>
                    <a:lnB>
                      <a:noFill/>
                    </a:lnB>
                    <a:solidFill>
                      <a:srgbClr val="F2DDDC"/>
                    </a:solidFill>
                  </a:tcPr>
                </a:tc>
                <a:tc>
                  <a:txBody>
                    <a:bodyPr/>
                    <a:lstStyle/>
                    <a:p>
                      <a:pPr algn="l" fontAlgn="t"/>
                      <a:endParaRPr lang="en-US" sz="600" b="0" i="0" u="none" strike="noStrike">
                        <a:solidFill>
                          <a:srgbClr val="000000"/>
                        </a:solidFill>
                        <a:latin typeface="Calibri"/>
                      </a:endParaRPr>
                    </a:p>
                  </a:txBody>
                  <a:tcPr marL="4838" marR="4838" marT="4839" marB="0">
                    <a:lnL>
                      <a:noFill/>
                    </a:lnL>
                    <a:lnR>
                      <a:noFill/>
                    </a:lnR>
                    <a:lnT>
                      <a:noFill/>
                    </a:lnT>
                    <a:lnB>
                      <a:noFill/>
                    </a:lnB>
                  </a:tcPr>
                </a:tc>
                <a:tc>
                  <a:txBody>
                    <a:bodyPr/>
                    <a:lstStyle/>
                    <a:p>
                      <a:pPr algn="l" fontAlgn="t"/>
                      <a:endParaRPr lang="en-US" sz="600" b="0" i="0" u="none" strike="noStrike">
                        <a:solidFill>
                          <a:srgbClr val="000000"/>
                        </a:solidFill>
                        <a:latin typeface="Calibri"/>
                      </a:endParaRPr>
                    </a:p>
                  </a:txBody>
                  <a:tcPr marL="4838" marR="4838" marT="4839" marB="0">
                    <a:lnL>
                      <a:noFill/>
                    </a:lnL>
                    <a:lnR>
                      <a:noFill/>
                    </a:lnR>
                    <a:lnT>
                      <a:noFill/>
                    </a:lnT>
                    <a:lnB>
                      <a:noFill/>
                    </a:lnB>
                  </a:tcPr>
                </a:tc>
              </a:tr>
              <a:tr h="138167">
                <a:tc>
                  <a:txBody>
                    <a:bodyPr/>
                    <a:lstStyle/>
                    <a:p>
                      <a:pPr algn="l" fontAlgn="t"/>
                      <a:r>
                        <a:rPr lang="en-US" sz="600" b="0" i="0" u="none" strike="noStrike">
                          <a:solidFill>
                            <a:srgbClr val="000000"/>
                          </a:solidFill>
                          <a:latin typeface="Calibri"/>
                        </a:rPr>
                        <a:t>21</a:t>
                      </a:r>
                    </a:p>
                  </a:txBody>
                  <a:tcPr marL="4838" marR="4838" marT="4839" marB="0">
                    <a:lnL>
                      <a:noFill/>
                    </a:lnL>
                    <a:lnR>
                      <a:noFill/>
                    </a:lnR>
                    <a:lnT>
                      <a:noFill/>
                    </a:lnT>
                    <a:lnB>
                      <a:noFill/>
                    </a:lnB>
                    <a:solidFill>
                      <a:srgbClr val="F2DDDC"/>
                    </a:solidFill>
                  </a:tcPr>
                </a:tc>
                <a:tc>
                  <a:txBody>
                    <a:bodyPr/>
                    <a:lstStyle/>
                    <a:p>
                      <a:pPr algn="l" fontAlgn="t"/>
                      <a:r>
                        <a:rPr lang="en-US" sz="600" b="0" i="0" u="none" strike="noStrike">
                          <a:solidFill>
                            <a:srgbClr val="000000"/>
                          </a:solidFill>
                          <a:latin typeface="Calibri"/>
                        </a:rPr>
                        <a:t>nc:PersonUnionSeparationEndDate</a:t>
                      </a:r>
                    </a:p>
                  </a:txBody>
                  <a:tcPr marL="4838" marR="4838" marT="4839" marB="0">
                    <a:lnL>
                      <a:noFill/>
                    </a:lnL>
                    <a:lnR>
                      <a:noFill/>
                    </a:lnR>
                    <a:lnT>
                      <a:noFill/>
                    </a:lnT>
                    <a:lnB>
                      <a:noFill/>
                    </a:lnB>
                    <a:solidFill>
                      <a:srgbClr val="F2DDDC"/>
                    </a:solidFill>
                  </a:tcPr>
                </a:tc>
                <a:tc>
                  <a:txBody>
                    <a:bodyPr/>
                    <a:lstStyle/>
                    <a:p>
                      <a:pPr algn="l" fontAlgn="t"/>
                      <a:r>
                        <a:rPr lang="en-US" sz="600" b="0" i="0" u="none" strike="noStrike">
                          <a:solidFill>
                            <a:srgbClr val="000000"/>
                          </a:solidFill>
                          <a:latin typeface="Calibri"/>
                        </a:rPr>
                        <a:t>Add as element of nc:PersonUnionSeparation</a:t>
                      </a:r>
                    </a:p>
                  </a:txBody>
                  <a:tcPr marL="4838" marR="4838" marT="4839" marB="0">
                    <a:lnL>
                      <a:noFill/>
                    </a:lnL>
                    <a:lnR>
                      <a:noFill/>
                    </a:lnR>
                    <a:lnT>
                      <a:noFill/>
                    </a:lnT>
                    <a:lnB>
                      <a:noFill/>
                    </a:lnB>
                    <a:solidFill>
                      <a:srgbClr val="F2DDDC"/>
                    </a:solidFill>
                  </a:tcPr>
                </a:tc>
                <a:tc>
                  <a:txBody>
                    <a:bodyPr/>
                    <a:lstStyle/>
                    <a:p>
                      <a:pPr algn="l" fontAlgn="t"/>
                      <a:endParaRPr lang="en-US" sz="600" b="0" i="0" u="none" strike="noStrike">
                        <a:solidFill>
                          <a:srgbClr val="000000"/>
                        </a:solidFill>
                        <a:latin typeface="Calibri"/>
                      </a:endParaRPr>
                    </a:p>
                  </a:txBody>
                  <a:tcPr marL="4838" marR="4838" marT="4839" marB="0">
                    <a:lnL>
                      <a:noFill/>
                    </a:lnL>
                    <a:lnR>
                      <a:noFill/>
                    </a:lnR>
                    <a:lnT>
                      <a:noFill/>
                    </a:lnT>
                    <a:lnB>
                      <a:noFill/>
                    </a:lnB>
                  </a:tcPr>
                </a:tc>
                <a:tc>
                  <a:txBody>
                    <a:bodyPr/>
                    <a:lstStyle/>
                    <a:p>
                      <a:pPr algn="l" fontAlgn="t"/>
                      <a:endParaRPr lang="en-US" sz="600" b="0" i="0" u="none" strike="noStrike">
                        <a:solidFill>
                          <a:srgbClr val="000000"/>
                        </a:solidFill>
                        <a:latin typeface="Calibri"/>
                      </a:endParaRPr>
                    </a:p>
                  </a:txBody>
                  <a:tcPr marL="4838" marR="4838" marT="4839" marB="0">
                    <a:lnL>
                      <a:noFill/>
                    </a:lnL>
                    <a:lnR>
                      <a:noFill/>
                    </a:lnR>
                    <a:lnT>
                      <a:noFill/>
                    </a:lnT>
                    <a:lnB>
                      <a:noFill/>
                    </a:lnB>
                  </a:tcPr>
                </a:tc>
              </a:tr>
              <a:tr h="96292">
                <a:tc>
                  <a:txBody>
                    <a:bodyPr/>
                    <a:lstStyle/>
                    <a:p>
                      <a:pPr algn="l" fontAlgn="t"/>
                      <a:r>
                        <a:rPr lang="en-US" sz="600" b="0" i="0" u="none" strike="noStrike">
                          <a:solidFill>
                            <a:srgbClr val="000000"/>
                          </a:solidFill>
                          <a:latin typeface="Calibri"/>
                        </a:rPr>
                        <a:t>22</a:t>
                      </a:r>
                    </a:p>
                  </a:txBody>
                  <a:tcPr marL="4838" marR="4838" marT="4839" marB="0">
                    <a:lnL>
                      <a:noFill/>
                    </a:lnL>
                    <a:lnR>
                      <a:noFill/>
                    </a:lnR>
                    <a:lnT>
                      <a:noFill/>
                    </a:lnT>
                    <a:lnB>
                      <a:noFill/>
                    </a:lnB>
                    <a:solidFill>
                      <a:srgbClr val="DBE5F1"/>
                    </a:solidFill>
                  </a:tcPr>
                </a:tc>
                <a:tc>
                  <a:txBody>
                    <a:bodyPr/>
                    <a:lstStyle/>
                    <a:p>
                      <a:pPr algn="l" fontAlgn="t"/>
                      <a:r>
                        <a:rPr lang="en-US" sz="600" b="0" i="0" u="none" strike="noStrike">
                          <a:solidFill>
                            <a:srgbClr val="000000"/>
                          </a:solidFill>
                          <a:latin typeface="Calibri"/>
                        </a:rPr>
                        <a:t>fs:MarriageAssociation</a:t>
                      </a:r>
                    </a:p>
                  </a:txBody>
                  <a:tcPr marL="4838" marR="4838" marT="4839" marB="0">
                    <a:lnL>
                      <a:noFill/>
                    </a:lnL>
                    <a:lnR>
                      <a:noFill/>
                    </a:lnR>
                    <a:lnT>
                      <a:noFill/>
                    </a:lnT>
                    <a:lnB>
                      <a:noFill/>
                    </a:lnB>
                    <a:solidFill>
                      <a:srgbClr val="DBE5F1"/>
                    </a:solidFill>
                  </a:tcPr>
                </a:tc>
                <a:tc>
                  <a:txBody>
                    <a:bodyPr/>
                    <a:lstStyle/>
                    <a:p>
                      <a:pPr algn="l" fontAlgn="t"/>
                      <a:r>
                        <a:rPr lang="en-US" sz="600" b="0" i="0" u="none" strike="noStrike">
                          <a:solidFill>
                            <a:srgbClr val="000000"/>
                          </a:solidFill>
                          <a:latin typeface="Calibri"/>
                        </a:rPr>
                        <a:t>Delete this augmentation of nc:PersonUnionAssociationType</a:t>
                      </a:r>
                    </a:p>
                  </a:txBody>
                  <a:tcPr marL="4838" marR="4838" marT="4839" marB="0">
                    <a:lnL>
                      <a:noFill/>
                    </a:lnL>
                    <a:lnR>
                      <a:noFill/>
                    </a:lnR>
                    <a:lnT>
                      <a:noFill/>
                    </a:lnT>
                    <a:lnB>
                      <a:noFill/>
                    </a:lnB>
                    <a:solidFill>
                      <a:srgbClr val="DBE5F1"/>
                    </a:solidFill>
                  </a:tcPr>
                </a:tc>
                <a:tc>
                  <a:txBody>
                    <a:bodyPr/>
                    <a:lstStyle/>
                    <a:p>
                      <a:pPr algn="l" fontAlgn="t"/>
                      <a:endParaRPr lang="en-US" sz="600" b="0" i="0" u="none" strike="noStrike">
                        <a:solidFill>
                          <a:srgbClr val="000000"/>
                        </a:solidFill>
                        <a:latin typeface="Calibri"/>
                      </a:endParaRPr>
                    </a:p>
                  </a:txBody>
                  <a:tcPr marL="4838" marR="4838" marT="4839" marB="0">
                    <a:lnL>
                      <a:noFill/>
                    </a:lnL>
                    <a:lnR>
                      <a:noFill/>
                    </a:lnR>
                    <a:lnT>
                      <a:noFill/>
                    </a:lnT>
                    <a:lnB>
                      <a:noFill/>
                    </a:lnB>
                  </a:tcPr>
                </a:tc>
                <a:tc>
                  <a:txBody>
                    <a:bodyPr/>
                    <a:lstStyle/>
                    <a:p>
                      <a:pPr algn="l" fontAlgn="t"/>
                      <a:endParaRPr lang="en-US" sz="600" b="0" i="0" u="none" strike="noStrike">
                        <a:solidFill>
                          <a:srgbClr val="000000"/>
                        </a:solidFill>
                        <a:latin typeface="Calibri"/>
                      </a:endParaRPr>
                    </a:p>
                  </a:txBody>
                  <a:tcPr marL="4838" marR="4838" marT="4839" marB="0">
                    <a:lnL>
                      <a:noFill/>
                    </a:lnL>
                    <a:lnR>
                      <a:noFill/>
                    </a:lnR>
                    <a:lnT>
                      <a:noFill/>
                    </a:lnT>
                    <a:lnB>
                      <a:noFill/>
                    </a:lnB>
                  </a:tcPr>
                </a:tc>
              </a:tr>
              <a:tr h="96292">
                <a:tc>
                  <a:txBody>
                    <a:bodyPr/>
                    <a:lstStyle/>
                    <a:p>
                      <a:pPr algn="l" fontAlgn="t"/>
                      <a:r>
                        <a:rPr lang="en-US" sz="600" b="0" i="0" u="none" strike="noStrike">
                          <a:solidFill>
                            <a:srgbClr val="000000"/>
                          </a:solidFill>
                          <a:latin typeface="Calibri"/>
                        </a:rPr>
                        <a:t>23</a:t>
                      </a:r>
                    </a:p>
                  </a:txBody>
                  <a:tcPr marL="4838" marR="4838" marT="4839" marB="0">
                    <a:lnL>
                      <a:noFill/>
                    </a:lnL>
                    <a:lnR>
                      <a:noFill/>
                    </a:lnR>
                    <a:lnT>
                      <a:noFill/>
                    </a:lnT>
                    <a:lnB>
                      <a:noFill/>
                    </a:lnB>
                    <a:solidFill>
                      <a:srgbClr val="DBE5F1"/>
                    </a:solidFill>
                  </a:tcPr>
                </a:tc>
                <a:tc>
                  <a:txBody>
                    <a:bodyPr/>
                    <a:lstStyle/>
                    <a:p>
                      <a:pPr algn="l" fontAlgn="t"/>
                      <a:r>
                        <a:rPr lang="en-US" sz="600" b="0" i="0" u="none" strike="noStrike">
                          <a:solidFill>
                            <a:srgbClr val="000000"/>
                          </a:solidFill>
                          <a:latin typeface="Calibri"/>
                        </a:rPr>
                        <a:t>im:MarriageAssociation </a:t>
                      </a:r>
                    </a:p>
                  </a:txBody>
                  <a:tcPr marL="4838" marR="4838" marT="4839" marB="0">
                    <a:lnL>
                      <a:noFill/>
                    </a:lnL>
                    <a:lnR>
                      <a:noFill/>
                    </a:lnR>
                    <a:lnT>
                      <a:noFill/>
                    </a:lnT>
                    <a:lnB>
                      <a:noFill/>
                    </a:lnB>
                    <a:solidFill>
                      <a:srgbClr val="DBE5F1"/>
                    </a:solidFill>
                  </a:tcPr>
                </a:tc>
                <a:tc>
                  <a:txBody>
                    <a:bodyPr/>
                    <a:lstStyle/>
                    <a:p>
                      <a:pPr algn="l" fontAlgn="t"/>
                      <a:r>
                        <a:rPr lang="en-US" sz="600" b="0" i="0" u="none" strike="noStrike">
                          <a:solidFill>
                            <a:srgbClr val="000000"/>
                          </a:solidFill>
                          <a:latin typeface="Calibri"/>
                        </a:rPr>
                        <a:t>Delete this augmentation of nc:PersonUnionAssociationType</a:t>
                      </a:r>
                    </a:p>
                  </a:txBody>
                  <a:tcPr marL="4838" marR="4838" marT="4839" marB="0">
                    <a:lnL>
                      <a:noFill/>
                    </a:lnL>
                    <a:lnR>
                      <a:noFill/>
                    </a:lnR>
                    <a:lnT>
                      <a:noFill/>
                    </a:lnT>
                    <a:lnB>
                      <a:noFill/>
                    </a:lnB>
                    <a:solidFill>
                      <a:srgbClr val="DBE5F1"/>
                    </a:solidFill>
                  </a:tcPr>
                </a:tc>
                <a:tc>
                  <a:txBody>
                    <a:bodyPr/>
                    <a:lstStyle/>
                    <a:p>
                      <a:pPr algn="l" fontAlgn="t"/>
                      <a:endParaRPr lang="en-US" sz="600" b="0" i="0" u="none" strike="noStrike">
                        <a:solidFill>
                          <a:srgbClr val="000000"/>
                        </a:solidFill>
                        <a:latin typeface="Calibri"/>
                      </a:endParaRPr>
                    </a:p>
                  </a:txBody>
                  <a:tcPr marL="4838" marR="4838" marT="4839" marB="0">
                    <a:lnL>
                      <a:noFill/>
                    </a:lnL>
                    <a:lnR>
                      <a:noFill/>
                    </a:lnR>
                    <a:lnT>
                      <a:noFill/>
                    </a:lnT>
                    <a:lnB>
                      <a:noFill/>
                    </a:lnB>
                  </a:tcPr>
                </a:tc>
                <a:tc>
                  <a:txBody>
                    <a:bodyPr/>
                    <a:lstStyle/>
                    <a:p>
                      <a:pPr algn="l" fontAlgn="t"/>
                      <a:endParaRPr lang="en-US" sz="600" b="0" i="0" u="none" strike="noStrike">
                        <a:solidFill>
                          <a:srgbClr val="000000"/>
                        </a:solidFill>
                        <a:latin typeface="Calibri"/>
                      </a:endParaRPr>
                    </a:p>
                  </a:txBody>
                  <a:tcPr marL="4838" marR="4838" marT="4839" marB="0">
                    <a:lnL>
                      <a:noFill/>
                    </a:lnL>
                    <a:lnR>
                      <a:noFill/>
                    </a:lnR>
                    <a:lnT>
                      <a:noFill/>
                    </a:lnT>
                    <a:lnB>
                      <a:noFill/>
                    </a:lnB>
                  </a:tcPr>
                </a:tc>
              </a:tr>
              <a:tr h="96292">
                <a:tc>
                  <a:txBody>
                    <a:bodyPr/>
                    <a:lstStyle/>
                    <a:p>
                      <a:pPr algn="l" fontAlgn="t"/>
                      <a:r>
                        <a:rPr lang="en-US" sz="600" b="0" i="0" u="none" strike="noStrike">
                          <a:solidFill>
                            <a:srgbClr val="000000"/>
                          </a:solidFill>
                          <a:latin typeface="Calibri"/>
                        </a:rPr>
                        <a:t>24</a:t>
                      </a:r>
                    </a:p>
                  </a:txBody>
                  <a:tcPr marL="4838" marR="4838" marT="4839" marB="0">
                    <a:lnL>
                      <a:noFill/>
                    </a:lnL>
                    <a:lnR>
                      <a:noFill/>
                    </a:lnR>
                    <a:lnT>
                      <a:noFill/>
                    </a:lnT>
                    <a:lnB>
                      <a:noFill/>
                    </a:lnB>
                    <a:solidFill>
                      <a:srgbClr val="DBE5F1"/>
                    </a:solidFill>
                  </a:tcPr>
                </a:tc>
                <a:tc>
                  <a:txBody>
                    <a:bodyPr/>
                    <a:lstStyle/>
                    <a:p>
                      <a:pPr algn="l" fontAlgn="t"/>
                      <a:r>
                        <a:rPr lang="en-US" sz="600" b="0" i="0" u="none" strike="noStrike">
                          <a:solidFill>
                            <a:srgbClr val="000000"/>
                          </a:solidFill>
                          <a:latin typeface="Calibri"/>
                        </a:rPr>
                        <a:t>scr:MarriageAssociation</a:t>
                      </a:r>
                    </a:p>
                  </a:txBody>
                  <a:tcPr marL="4838" marR="4838" marT="4839" marB="0">
                    <a:lnL>
                      <a:noFill/>
                    </a:lnL>
                    <a:lnR>
                      <a:noFill/>
                    </a:lnR>
                    <a:lnT>
                      <a:noFill/>
                    </a:lnT>
                    <a:lnB>
                      <a:noFill/>
                    </a:lnB>
                    <a:solidFill>
                      <a:srgbClr val="DBE5F1"/>
                    </a:solidFill>
                  </a:tcPr>
                </a:tc>
                <a:tc>
                  <a:txBody>
                    <a:bodyPr/>
                    <a:lstStyle/>
                    <a:p>
                      <a:pPr algn="l" fontAlgn="t"/>
                      <a:r>
                        <a:rPr lang="en-US" sz="600" b="0" i="0" u="none" strike="noStrike">
                          <a:solidFill>
                            <a:srgbClr val="000000"/>
                          </a:solidFill>
                          <a:latin typeface="Calibri"/>
                        </a:rPr>
                        <a:t>Delete this augmentation of nc:PersonUnionAssociationType</a:t>
                      </a:r>
                    </a:p>
                  </a:txBody>
                  <a:tcPr marL="4838" marR="4838" marT="4839" marB="0">
                    <a:lnL>
                      <a:noFill/>
                    </a:lnL>
                    <a:lnR>
                      <a:noFill/>
                    </a:lnR>
                    <a:lnT>
                      <a:noFill/>
                    </a:lnT>
                    <a:lnB>
                      <a:noFill/>
                    </a:lnB>
                    <a:solidFill>
                      <a:srgbClr val="DBE5F1"/>
                    </a:solidFill>
                  </a:tcPr>
                </a:tc>
                <a:tc>
                  <a:txBody>
                    <a:bodyPr/>
                    <a:lstStyle/>
                    <a:p>
                      <a:pPr algn="l" fontAlgn="t"/>
                      <a:endParaRPr lang="en-US" sz="600" b="0" i="0" u="none" strike="noStrike">
                        <a:solidFill>
                          <a:srgbClr val="000000"/>
                        </a:solidFill>
                        <a:latin typeface="Calibri"/>
                      </a:endParaRPr>
                    </a:p>
                  </a:txBody>
                  <a:tcPr marL="4838" marR="4838" marT="4839" marB="0">
                    <a:lnL>
                      <a:noFill/>
                    </a:lnL>
                    <a:lnR>
                      <a:noFill/>
                    </a:lnR>
                    <a:lnT>
                      <a:noFill/>
                    </a:lnT>
                    <a:lnB>
                      <a:noFill/>
                    </a:lnB>
                  </a:tcPr>
                </a:tc>
                <a:tc>
                  <a:txBody>
                    <a:bodyPr/>
                    <a:lstStyle/>
                    <a:p>
                      <a:pPr algn="l" fontAlgn="t"/>
                      <a:endParaRPr lang="en-US" sz="600" b="0" i="0" u="none" strike="noStrike" dirty="0">
                        <a:solidFill>
                          <a:srgbClr val="000000"/>
                        </a:solidFill>
                        <a:latin typeface="Calibri"/>
                      </a:endParaRPr>
                    </a:p>
                  </a:txBody>
                  <a:tcPr marL="4838" marR="4838" marT="4839" marB="0">
                    <a:lnL>
                      <a:noFill/>
                    </a:lnL>
                    <a:lnR>
                      <a:noFill/>
                    </a:lnR>
                    <a:lnT>
                      <a:noFill/>
                    </a:lnT>
                    <a:lnB>
                      <a:noFill/>
                    </a:lnB>
                  </a:tcPr>
                </a:tc>
              </a:tr>
            </a:tbl>
          </a:graphicData>
        </a:graphic>
      </p:graphicFrame>
    </p:spTree>
    <p:extLst>
      <p:ext uri="{BB962C8B-B14F-4D97-AF65-F5344CB8AC3E}">
        <p14:creationId xmlns:p14="http://schemas.microsoft.com/office/powerpoint/2010/main" val="27516593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pPr eaLnBrk="1" hangingPunct="1"/>
            <a:r>
              <a:rPr lang="en-US" smtClean="0"/>
              <a:t>Q&amp;A</a:t>
            </a:r>
          </a:p>
        </p:txBody>
      </p:sp>
      <p:sp>
        <p:nvSpPr>
          <p:cNvPr id="9220" name="Rectangle 3"/>
          <p:cNvSpPr>
            <a:spLocks noGrp="1" noChangeArrowheads="1"/>
          </p:cNvSpPr>
          <p:nvPr>
            <p:ph type="body" idx="4294967295"/>
          </p:nvPr>
        </p:nvSpPr>
        <p:spPr>
          <a:xfrm>
            <a:off x="457200" y="1066800"/>
            <a:ext cx="8229600" cy="4876800"/>
          </a:xfrm>
          <a:prstGeom prst="rect">
            <a:avLst/>
          </a:prstGeom>
        </p:spPr>
        <p:txBody>
          <a:bodyPr/>
          <a:lstStyle/>
          <a:p>
            <a:pPr eaLnBrk="1" hangingPunct="1"/>
            <a:r>
              <a:rPr lang="en-US" dirty="0" smtClean="0"/>
              <a:t>Questions, Comments, Concerns</a:t>
            </a:r>
          </a:p>
        </p:txBody>
      </p:sp>
    </p:spTree>
    <p:extLst>
      <p:ext uri="{BB962C8B-B14F-4D97-AF65-F5344CB8AC3E}">
        <p14:creationId xmlns:p14="http://schemas.microsoft.com/office/powerpoint/2010/main" val="31723579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graphicFrame>
        <p:nvGraphicFramePr>
          <p:cNvPr id="4" name="Group 3"/>
          <p:cNvGraphicFramePr>
            <a:graphicFrameLocks noGrp="1"/>
          </p:cNvGraphicFramePr>
          <p:nvPr>
            <p:extLst>
              <p:ext uri="{D42A27DB-BD31-4B8C-83A1-F6EECF244321}">
                <p14:modId xmlns:p14="http://schemas.microsoft.com/office/powerpoint/2010/main" val="3513267767"/>
              </p:ext>
            </p:extLst>
          </p:nvPr>
        </p:nvGraphicFramePr>
        <p:xfrm>
          <a:off x="406400" y="1154113"/>
          <a:ext cx="6464300" cy="4125886"/>
        </p:xfrm>
        <a:graphic>
          <a:graphicData uri="http://schemas.openxmlformats.org/drawingml/2006/table">
            <a:tbl>
              <a:tblPr/>
              <a:tblGrid>
                <a:gridCol w="6464300"/>
              </a:tblGrid>
              <a:tr h="482580">
                <a:tc>
                  <a:txBody>
                    <a:bodyPr/>
                    <a:lstStyle/>
                    <a:p>
                      <a:pPr marL="355600" marR="0" lvl="0" indent="-35560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2000" b="0" i="0" u="none" strike="noStrike" kern="1200" cap="none" normalizeH="0" baseline="0" dirty="0" smtClean="0">
                          <a:ln>
                            <a:noFill/>
                          </a:ln>
                          <a:solidFill>
                            <a:schemeClr val="tx1"/>
                          </a:solidFill>
                          <a:effectLst/>
                          <a:latin typeface="Arial" charset="0"/>
                          <a:ea typeface="+mn-ea"/>
                          <a:cs typeface="+mn-cs"/>
                        </a:rPr>
                        <a:t>Welcome and Introductions</a:t>
                      </a:r>
                      <a:endParaRPr kumimoji="0" lang="en-US" sz="2000" b="0" i="0" u="none" strike="noStrike" kern="1200" cap="none" normalizeH="0" baseline="0" dirty="0">
                        <a:ln>
                          <a:noFill/>
                        </a:ln>
                        <a:solidFill>
                          <a:schemeClr val="tx1"/>
                        </a:solidFill>
                        <a:effectLst/>
                        <a:latin typeface="Arial" charset="0"/>
                        <a:ea typeface="+mn-ea"/>
                        <a:cs typeface="+mn-cs"/>
                      </a:endParaRPr>
                    </a:p>
                  </a:txBody>
                  <a:tcPr marL="49846" marR="49846" marT="54000" marB="54000" anchor="ctr" horzOverflow="overflow">
                    <a:lnL>
                      <a:noFill/>
                    </a:lnL>
                    <a:lnR>
                      <a:noFill/>
                    </a:lnR>
                    <a:lnT>
                      <a:noFill/>
                    </a:lnT>
                    <a:lnB w="12700" cap="flat" cmpd="sng" algn="ctr">
                      <a:solidFill>
                        <a:schemeClr val="accent1"/>
                      </a:solidFill>
                      <a:prstDash val="solid"/>
                      <a:round/>
                      <a:headEnd type="none" w="med" len="med"/>
                      <a:tailEnd type="none" w="med" len="med"/>
                    </a:lnB>
                    <a:lnTlToBr>
                      <a:noFill/>
                    </a:lnTlToBr>
                    <a:lnBlToTr>
                      <a:noFill/>
                    </a:lnBlToTr>
                    <a:noFill/>
                  </a:tcPr>
                </a:tc>
              </a:tr>
              <a:tr h="482580">
                <a:tc>
                  <a:txBody>
                    <a:bodyPr/>
                    <a:lstStyle/>
                    <a:p>
                      <a:pPr marL="355600" marR="0" lvl="0" indent="-35560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2000" b="0" i="0" u="none" strike="noStrike" kern="1200" cap="none" normalizeH="0" baseline="0" dirty="0" smtClean="0">
                          <a:ln>
                            <a:noFill/>
                          </a:ln>
                          <a:solidFill>
                            <a:schemeClr val="tx1"/>
                          </a:solidFill>
                          <a:effectLst/>
                          <a:latin typeface="Arial" charset="0"/>
                          <a:ea typeface="+mn-ea"/>
                          <a:cs typeface="+mn-cs"/>
                        </a:rPr>
                        <a:t>Overview of 90 Day Harmonization</a:t>
                      </a:r>
                      <a:endParaRPr kumimoji="0" lang="en-US" sz="2000" b="0" i="0" u="none" strike="noStrike" kern="1200" cap="none" normalizeH="0" baseline="0" dirty="0">
                        <a:ln>
                          <a:noFill/>
                        </a:ln>
                        <a:solidFill>
                          <a:schemeClr val="tx1"/>
                        </a:solidFill>
                        <a:effectLst/>
                        <a:latin typeface="Arial" charset="0"/>
                        <a:ea typeface="+mn-ea"/>
                        <a:cs typeface="+mn-cs"/>
                      </a:endParaRPr>
                    </a:p>
                  </a:txBody>
                  <a:tcPr marL="49846" marR="49846" marT="54000" marB="54000" anchor="ct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82580">
                <a:tc>
                  <a:txBody>
                    <a:bodyPr/>
                    <a:lstStyle/>
                    <a:p>
                      <a:pPr marL="355600" marR="0" lvl="0" indent="-35560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2000" b="0" i="0" u="none" strike="noStrike" kern="1200" cap="none" normalizeH="0" baseline="0" dirty="0" smtClean="0">
                          <a:ln>
                            <a:noFill/>
                          </a:ln>
                          <a:solidFill>
                            <a:schemeClr val="tx1"/>
                          </a:solidFill>
                          <a:effectLst/>
                          <a:latin typeface="Arial" charset="0"/>
                          <a:ea typeface="+mn-ea"/>
                          <a:cs typeface="+mn-cs"/>
                        </a:rPr>
                        <a:t>Break</a:t>
                      </a:r>
                      <a:endParaRPr kumimoji="0" lang="en-US" sz="2000" b="0" i="0" u="none" strike="noStrike" kern="1200" cap="none" normalizeH="0" baseline="0" dirty="0">
                        <a:ln>
                          <a:noFill/>
                        </a:ln>
                        <a:solidFill>
                          <a:schemeClr val="tx1"/>
                        </a:solidFill>
                        <a:effectLst/>
                        <a:latin typeface="Arial" charset="0"/>
                        <a:ea typeface="+mn-ea"/>
                        <a:cs typeface="+mn-cs"/>
                      </a:endParaRPr>
                    </a:p>
                  </a:txBody>
                  <a:tcPr marL="49846" marR="49846" marT="54000" marB="54000" anchor="ct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82580">
                <a:tc>
                  <a:txBody>
                    <a:bodyPr/>
                    <a:lstStyle/>
                    <a:p>
                      <a:pPr marL="355600" marR="0" lvl="0" indent="-35560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2000" b="0" i="0" u="none" strike="noStrike" kern="1200" cap="none" normalizeH="0" baseline="0" dirty="0" smtClean="0">
                          <a:ln>
                            <a:noFill/>
                          </a:ln>
                          <a:solidFill>
                            <a:schemeClr val="tx1"/>
                          </a:solidFill>
                          <a:effectLst/>
                          <a:latin typeface="Arial" charset="0"/>
                          <a:ea typeface="+mn-ea"/>
                          <a:cs typeface="+mn-cs"/>
                        </a:rPr>
                        <a:t>Harmonization Best Practices</a:t>
                      </a:r>
                      <a:endParaRPr kumimoji="0" lang="en-US" sz="2000" b="0" i="0" u="none" strike="noStrike" kern="1200" cap="none" normalizeH="0" baseline="0" dirty="0">
                        <a:ln>
                          <a:noFill/>
                        </a:ln>
                        <a:solidFill>
                          <a:schemeClr val="tx1"/>
                        </a:solidFill>
                        <a:effectLst/>
                        <a:latin typeface="Arial" charset="0"/>
                        <a:ea typeface="+mn-ea"/>
                        <a:cs typeface="+mn-cs"/>
                      </a:endParaRPr>
                    </a:p>
                  </a:txBody>
                  <a:tcPr marL="49846" marR="49846" marT="54000" marB="54000" anchor="ct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82580">
                <a:tc>
                  <a:txBody>
                    <a:bodyPr/>
                    <a:lstStyle/>
                    <a:p>
                      <a:pPr marL="355600" marR="0" lvl="0" indent="-355600" algn="l" defTabSz="914400" rtl="0" eaLnBrk="1" fontAlgn="base" latinLnBrk="0" hangingPunct="1">
                        <a:lnSpc>
                          <a:spcPct val="106000"/>
                        </a:lnSpc>
                        <a:spcBef>
                          <a:spcPct val="80000"/>
                        </a:spcBef>
                        <a:spcAft>
                          <a:spcPct val="0"/>
                        </a:spcAft>
                        <a:buClr>
                          <a:schemeClr val="tx1"/>
                        </a:buClr>
                        <a:buSzTx/>
                        <a:buFont typeface="Wingdings 2" pitchFamily="18" charset="2"/>
                        <a:buNone/>
                        <a:tabLst/>
                        <a:defRPr/>
                      </a:pPr>
                      <a:r>
                        <a:rPr kumimoji="0" lang="en-US" sz="2000" b="0" i="0" u="none" strike="noStrike" kern="1200" cap="none" normalizeH="0" baseline="0" dirty="0" smtClean="0">
                          <a:ln>
                            <a:noFill/>
                          </a:ln>
                          <a:solidFill>
                            <a:schemeClr val="tx1"/>
                          </a:solidFill>
                          <a:effectLst/>
                          <a:latin typeface="Arial" charset="0"/>
                          <a:ea typeface="+mn-ea"/>
                          <a:cs typeface="+mn-cs"/>
                        </a:rPr>
                        <a:t>Harmonization Tools Demo</a:t>
                      </a:r>
                    </a:p>
                  </a:txBody>
                  <a:tcPr marL="49846" marR="49846" marT="54000" marB="54000" anchor="ct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79405">
                <a:tc>
                  <a:txBody>
                    <a:bodyPr/>
                    <a:lstStyle/>
                    <a:p>
                      <a:pPr marL="355600" marR="0" lvl="0" indent="-35560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2000" b="0" i="0" u="none" strike="noStrike" kern="1200" cap="none" normalizeH="0" baseline="0" dirty="0" smtClean="0">
                          <a:ln>
                            <a:noFill/>
                          </a:ln>
                          <a:solidFill>
                            <a:schemeClr val="tx1"/>
                          </a:solidFill>
                          <a:effectLst/>
                          <a:latin typeface="Arial" charset="0"/>
                          <a:ea typeface="+mn-ea"/>
                          <a:cs typeface="+mn-cs"/>
                        </a:rPr>
                        <a:t>Break</a:t>
                      </a:r>
                      <a:endParaRPr kumimoji="0" lang="en-US" sz="2000" b="0" i="0" u="none" strike="noStrike" kern="1200" cap="none" normalizeH="0" baseline="0" dirty="0">
                        <a:ln>
                          <a:noFill/>
                        </a:ln>
                        <a:solidFill>
                          <a:schemeClr val="tx1"/>
                        </a:solidFill>
                        <a:effectLst/>
                        <a:latin typeface="Arial" charset="0"/>
                        <a:ea typeface="+mn-ea"/>
                        <a:cs typeface="+mn-cs"/>
                      </a:endParaRPr>
                    </a:p>
                  </a:txBody>
                  <a:tcPr marL="49846" marR="49846" marT="54000" marB="54000" anchor="ct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79405">
                <a:tc>
                  <a:txBody>
                    <a:bodyPr/>
                    <a:lstStyle/>
                    <a:p>
                      <a:pPr marL="355600" marR="0" lvl="0" indent="-35560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2000" b="0" i="0" u="none" strike="noStrike" kern="1200" cap="none" normalizeH="0" baseline="0" dirty="0" smtClean="0">
                          <a:ln>
                            <a:noFill/>
                          </a:ln>
                          <a:solidFill>
                            <a:schemeClr val="tx1"/>
                          </a:solidFill>
                          <a:effectLst/>
                          <a:latin typeface="Arial" charset="0"/>
                          <a:ea typeface="+mn-ea"/>
                          <a:cs typeface="+mn-cs"/>
                        </a:rPr>
                        <a:t>Community Discussion on Facilitating Harmonization Continuously and Harmonizing Outside of NIEM</a:t>
                      </a:r>
                      <a:endParaRPr kumimoji="0" lang="en-US" sz="2000" b="0" i="0" u="none" strike="noStrike" kern="1200" cap="none" normalizeH="0" baseline="0" dirty="0">
                        <a:ln>
                          <a:noFill/>
                        </a:ln>
                        <a:solidFill>
                          <a:schemeClr val="tx1"/>
                        </a:solidFill>
                        <a:effectLst/>
                        <a:latin typeface="Arial" charset="0"/>
                        <a:ea typeface="+mn-ea"/>
                        <a:cs typeface="+mn-cs"/>
                      </a:endParaRPr>
                    </a:p>
                  </a:txBody>
                  <a:tcPr marL="49846" marR="49846" marT="54000" marB="54000" anchor="ct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r h="479405">
                <a:tc>
                  <a:txBody>
                    <a:bodyPr/>
                    <a:lstStyle/>
                    <a:p>
                      <a:pPr marL="355600" marR="0" lvl="0" indent="-355600" algn="l" defTabSz="914400" rtl="0" eaLnBrk="1" fontAlgn="base" latinLnBrk="0" hangingPunct="1">
                        <a:lnSpc>
                          <a:spcPct val="106000"/>
                        </a:lnSpc>
                        <a:spcBef>
                          <a:spcPct val="80000"/>
                        </a:spcBef>
                        <a:spcAft>
                          <a:spcPct val="0"/>
                        </a:spcAft>
                        <a:buClr>
                          <a:schemeClr val="tx1"/>
                        </a:buClr>
                        <a:buSzTx/>
                        <a:buFont typeface="Wingdings 2" pitchFamily="18" charset="2"/>
                        <a:buNone/>
                        <a:tabLst/>
                      </a:pPr>
                      <a:r>
                        <a:rPr kumimoji="0" lang="en-US" sz="2000" b="0" i="0" u="none" strike="noStrike" kern="1200" cap="none" normalizeH="0" baseline="0" dirty="0" smtClean="0">
                          <a:ln>
                            <a:noFill/>
                          </a:ln>
                          <a:solidFill>
                            <a:schemeClr val="tx1"/>
                          </a:solidFill>
                          <a:effectLst/>
                          <a:latin typeface="Arial" charset="0"/>
                          <a:ea typeface="+mn-ea"/>
                          <a:cs typeface="+mn-cs"/>
                        </a:rPr>
                        <a:t>Wrap-Up</a:t>
                      </a:r>
                      <a:endParaRPr kumimoji="0" lang="en-US" sz="2000" b="0" i="0" u="none" strike="noStrike" kern="1200" cap="none" normalizeH="0" baseline="0" dirty="0">
                        <a:ln>
                          <a:noFill/>
                        </a:ln>
                        <a:solidFill>
                          <a:schemeClr val="tx1"/>
                        </a:solidFill>
                        <a:effectLst/>
                        <a:latin typeface="Arial" charset="0"/>
                        <a:ea typeface="+mn-ea"/>
                        <a:cs typeface="+mn-cs"/>
                      </a:endParaRPr>
                    </a:p>
                  </a:txBody>
                  <a:tcPr marL="49846" marR="49846" marT="54000" marB="54000" anchor="ct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7986979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381000" y="1905000"/>
            <a:ext cx="8382000" cy="1695450"/>
          </a:xfrm>
        </p:spPr>
        <p:txBody>
          <a:bodyPr anchor="ctr">
            <a:normAutofit fontScale="90000"/>
          </a:bodyPr>
          <a:lstStyle/>
          <a:p>
            <a:pPr algn="ctr"/>
            <a:r>
              <a:rPr lang="en-US" sz="4600" dirty="0"/>
              <a:t>Domain Harmonization Project</a:t>
            </a:r>
            <a:br>
              <a:rPr lang="en-US" sz="4600" dirty="0"/>
            </a:br>
            <a:r>
              <a:rPr lang="en-US" sz="4600" dirty="0"/>
              <a:t>International Trade – Maritime - CBRN</a:t>
            </a:r>
          </a:p>
        </p:txBody>
      </p:sp>
      <p:sp>
        <p:nvSpPr>
          <p:cNvPr id="3" name="Subtitle 2"/>
          <p:cNvSpPr>
            <a:spLocks noGrp="1"/>
          </p:cNvSpPr>
          <p:nvPr>
            <p:ph type="subTitle" idx="4294967295"/>
          </p:nvPr>
        </p:nvSpPr>
        <p:spPr>
          <a:xfrm>
            <a:off x="1371600" y="4343400"/>
            <a:ext cx="6400800" cy="1112838"/>
          </a:xfrm>
        </p:spPr>
        <p:txBody>
          <a:bodyPr>
            <a:normAutofit/>
          </a:bodyPr>
          <a:lstStyle/>
          <a:p>
            <a:pPr marL="0" indent="0" algn="ctr">
              <a:buFontTx/>
              <a:buNone/>
            </a:pPr>
            <a:r>
              <a:rPr lang="en-US" sz="2900" dirty="0" smtClean="0">
                <a:solidFill>
                  <a:srgbClr val="898989"/>
                </a:solidFill>
              </a:rPr>
              <a:t>A NIEM Harmonization Story</a:t>
            </a:r>
          </a:p>
          <a:p>
            <a:pPr marL="0" indent="0" algn="ctr">
              <a:buFontTx/>
              <a:buNone/>
            </a:pPr>
            <a:r>
              <a:rPr lang="en-US" sz="2900" dirty="0" smtClean="0">
                <a:solidFill>
                  <a:srgbClr val="898989"/>
                </a:solidFill>
              </a:rPr>
              <a:t>(Bill Wright)</a:t>
            </a:r>
            <a:endParaRPr lang="en-US" sz="2900" dirty="0">
              <a:solidFill>
                <a:srgbClr val="898989"/>
              </a:solidFill>
            </a:endParaRPr>
          </a:p>
        </p:txBody>
      </p:sp>
      <p:sp>
        <p:nvSpPr>
          <p:cNvPr id="4" name="Slide Number Placeholder 3"/>
          <p:cNvSpPr>
            <a:spLocks noGrp="1"/>
          </p:cNvSpPr>
          <p:nvPr>
            <p:ph type="sldNum" sz="quarter" idx="12"/>
          </p:nvPr>
        </p:nvSpPr>
        <p:spPr/>
        <p:txBody>
          <a:bodyPr/>
          <a:lstStyle/>
          <a:p>
            <a:endParaRPr lang="en-US" altLang="en-US"/>
          </a:p>
        </p:txBody>
      </p:sp>
    </p:spTree>
    <p:extLst>
      <p:ext uri="{BB962C8B-B14F-4D97-AF65-F5344CB8AC3E}">
        <p14:creationId xmlns:p14="http://schemas.microsoft.com/office/powerpoint/2010/main" val="15610910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idx="4294967295"/>
          </p:nvPr>
        </p:nvSpPr>
        <p:spPr/>
        <p:txBody>
          <a:bodyPr anchor="ctr"/>
          <a:lstStyle/>
          <a:p>
            <a:r>
              <a:rPr lang="en-US"/>
              <a:t>Agenda</a:t>
            </a:r>
          </a:p>
        </p:txBody>
      </p:sp>
      <p:sp>
        <p:nvSpPr>
          <p:cNvPr id="3" name="Content Placeholder 2"/>
          <p:cNvSpPr>
            <a:spLocks noGrp="1"/>
          </p:cNvSpPr>
          <p:nvPr>
            <p:ph idx="4294967295"/>
          </p:nvPr>
        </p:nvSpPr>
        <p:spPr/>
        <p:txBody>
          <a:bodyPr>
            <a:normAutofit/>
          </a:bodyPr>
          <a:lstStyle/>
          <a:p>
            <a:pPr>
              <a:lnSpc>
                <a:spcPct val="90000"/>
              </a:lnSpc>
              <a:buFont typeface="Wingdings" pitchFamily="2" charset="2"/>
              <a:buChar char="§"/>
            </a:pPr>
            <a:r>
              <a:rPr lang="en-US" sz="2800" dirty="0"/>
              <a:t>Background</a:t>
            </a:r>
          </a:p>
          <a:p>
            <a:pPr>
              <a:lnSpc>
                <a:spcPct val="90000"/>
              </a:lnSpc>
              <a:buFont typeface="Wingdings" pitchFamily="2" charset="2"/>
              <a:buChar char="§"/>
            </a:pPr>
            <a:r>
              <a:rPr lang="en-US" sz="2800" dirty="0" smtClean="0"/>
              <a:t>Project Overview</a:t>
            </a:r>
            <a:endParaRPr lang="en-US" sz="2800" dirty="0"/>
          </a:p>
          <a:p>
            <a:pPr>
              <a:lnSpc>
                <a:spcPct val="90000"/>
              </a:lnSpc>
              <a:buFont typeface="Wingdings" pitchFamily="2" charset="2"/>
              <a:buChar char="§"/>
            </a:pPr>
            <a:r>
              <a:rPr lang="en-US" sz="2800" dirty="0"/>
              <a:t>Cost &amp; Schedule Aspects</a:t>
            </a:r>
          </a:p>
          <a:p>
            <a:pPr>
              <a:lnSpc>
                <a:spcPct val="90000"/>
              </a:lnSpc>
              <a:buFont typeface="Wingdings" pitchFamily="2" charset="2"/>
              <a:buChar char="§"/>
            </a:pPr>
            <a:r>
              <a:rPr lang="en-US" sz="2800" dirty="0" smtClean="0"/>
              <a:t>Harmonization </a:t>
            </a:r>
            <a:r>
              <a:rPr lang="en-US" sz="2800" dirty="0"/>
              <a:t>Process &amp; Products</a:t>
            </a:r>
          </a:p>
          <a:p>
            <a:pPr>
              <a:lnSpc>
                <a:spcPct val="90000"/>
              </a:lnSpc>
            </a:pPr>
            <a:r>
              <a:rPr lang="en-US" sz="2800" dirty="0" smtClean="0"/>
              <a:t>Lessons Learned</a:t>
            </a:r>
            <a:endParaRPr lang="en-US" sz="2800" dirty="0"/>
          </a:p>
        </p:txBody>
      </p:sp>
      <p:sp>
        <p:nvSpPr>
          <p:cNvPr id="2" name="Slide Number Placeholder 1"/>
          <p:cNvSpPr>
            <a:spLocks noGrp="1"/>
          </p:cNvSpPr>
          <p:nvPr>
            <p:ph type="sldNum" sz="quarter" idx="12"/>
          </p:nvPr>
        </p:nvSpPr>
        <p:spPr/>
        <p:txBody>
          <a:bodyPr/>
          <a:lstStyle/>
          <a:p>
            <a:endParaRPr lang="en-US" altLang="en-US"/>
          </a:p>
        </p:txBody>
      </p:sp>
    </p:spTree>
    <p:extLst>
      <p:ext uri="{BB962C8B-B14F-4D97-AF65-F5344CB8AC3E}">
        <p14:creationId xmlns:p14="http://schemas.microsoft.com/office/powerpoint/2010/main" val="1253370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idx="4294967295"/>
          </p:nvPr>
        </p:nvSpPr>
        <p:spPr/>
        <p:txBody>
          <a:bodyPr anchor="ctr"/>
          <a:lstStyle/>
          <a:p>
            <a:r>
              <a:rPr lang="en-US"/>
              <a:t>Background</a:t>
            </a:r>
          </a:p>
        </p:txBody>
      </p:sp>
      <p:sp>
        <p:nvSpPr>
          <p:cNvPr id="4099" name="Content Placeholder 2"/>
          <p:cNvSpPr>
            <a:spLocks noGrp="1"/>
          </p:cNvSpPr>
          <p:nvPr>
            <p:ph idx="4294967295"/>
          </p:nvPr>
        </p:nvSpPr>
        <p:spPr>
          <a:xfrm>
            <a:off x="457200" y="1371600"/>
            <a:ext cx="8229600" cy="4754563"/>
          </a:xfrm>
        </p:spPr>
        <p:txBody>
          <a:bodyPr>
            <a:normAutofit lnSpcReduction="10000"/>
          </a:bodyPr>
          <a:lstStyle/>
          <a:p>
            <a:r>
              <a:rPr lang="en-US" dirty="0"/>
              <a:t>IT/M/CBRN mission areas are inter-related</a:t>
            </a:r>
          </a:p>
          <a:p>
            <a:pPr lvl="1"/>
            <a:r>
              <a:rPr lang="en-US" dirty="0"/>
              <a:t>Concerned with “cargo” and “conveyances”</a:t>
            </a:r>
          </a:p>
          <a:p>
            <a:pPr lvl="1"/>
            <a:r>
              <a:rPr lang="en-US" dirty="0"/>
              <a:t>Cross mission area need for data-sharing will result in need for interoperable IEPDs</a:t>
            </a:r>
          </a:p>
          <a:p>
            <a:r>
              <a:rPr lang="en-US" dirty="0"/>
              <a:t>IT and CBRN had previously harmonized as part of the NIEM 2.1 release</a:t>
            </a:r>
          </a:p>
          <a:p>
            <a:r>
              <a:rPr lang="en-US" dirty="0"/>
              <a:t>Discussions between the domain stewards at the NIEM training event early </a:t>
            </a:r>
            <a:r>
              <a:rPr lang="en-US" dirty="0" smtClean="0"/>
              <a:t>Oct 2009 </a:t>
            </a:r>
            <a:r>
              <a:rPr lang="en-US" dirty="0"/>
              <a:t>led to agreement to conduct a 3-way harmonization</a:t>
            </a:r>
          </a:p>
        </p:txBody>
      </p:sp>
      <p:sp>
        <p:nvSpPr>
          <p:cNvPr id="2" name="Slide Number Placeholder 1"/>
          <p:cNvSpPr>
            <a:spLocks noGrp="1"/>
          </p:cNvSpPr>
          <p:nvPr>
            <p:ph type="sldNum" sz="quarter" idx="12"/>
          </p:nvPr>
        </p:nvSpPr>
        <p:spPr/>
        <p:txBody>
          <a:bodyPr/>
          <a:lstStyle/>
          <a:p>
            <a:endParaRPr lang="en-US" altLang="en-US"/>
          </a:p>
        </p:txBody>
      </p:sp>
    </p:spTree>
    <p:extLst>
      <p:ext uri="{BB962C8B-B14F-4D97-AF65-F5344CB8AC3E}">
        <p14:creationId xmlns:p14="http://schemas.microsoft.com/office/powerpoint/2010/main" val="17991187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idx="4294967295"/>
          </p:nvPr>
        </p:nvSpPr>
        <p:spPr>
          <a:xfrm>
            <a:off x="457200" y="277813"/>
            <a:ext cx="8229600" cy="1017587"/>
          </a:xfrm>
        </p:spPr>
        <p:txBody>
          <a:bodyPr anchor="ctr"/>
          <a:lstStyle/>
          <a:p>
            <a:r>
              <a:rPr lang="en-US" dirty="0" smtClean="0"/>
              <a:t>Project Overview</a:t>
            </a:r>
            <a:endParaRPr lang="en-US" dirty="0"/>
          </a:p>
        </p:txBody>
      </p:sp>
      <p:sp>
        <p:nvSpPr>
          <p:cNvPr id="5123" name="Content Placeholder 2"/>
          <p:cNvSpPr>
            <a:spLocks noGrp="1"/>
          </p:cNvSpPr>
          <p:nvPr>
            <p:ph idx="4294967295"/>
          </p:nvPr>
        </p:nvSpPr>
        <p:spPr>
          <a:xfrm>
            <a:off x="457200" y="1143000"/>
            <a:ext cx="8229600" cy="4983163"/>
          </a:xfrm>
        </p:spPr>
        <p:txBody>
          <a:bodyPr>
            <a:normAutofit fontScale="92500"/>
          </a:bodyPr>
          <a:lstStyle/>
          <a:p>
            <a:r>
              <a:rPr lang="en-US" dirty="0"/>
              <a:t>Project </a:t>
            </a:r>
            <a:r>
              <a:rPr lang="en-US" dirty="0" smtClean="0"/>
              <a:t>Period: </a:t>
            </a:r>
            <a:r>
              <a:rPr lang="en-US" dirty="0"/>
              <a:t>30 </a:t>
            </a:r>
            <a:r>
              <a:rPr lang="en-US" dirty="0" smtClean="0"/>
              <a:t>Oct 2009 – Mar 2010</a:t>
            </a:r>
            <a:endParaRPr lang="en-US" dirty="0"/>
          </a:p>
          <a:p>
            <a:r>
              <a:rPr lang="en-US" dirty="0"/>
              <a:t>Types/Properties </a:t>
            </a:r>
            <a:r>
              <a:rPr lang="en-US" dirty="0" smtClean="0"/>
              <a:t>harmonized</a:t>
            </a:r>
            <a:endParaRPr lang="en-US" dirty="0"/>
          </a:p>
          <a:p>
            <a:endParaRPr lang="en-US" dirty="0"/>
          </a:p>
          <a:p>
            <a:endParaRPr lang="en-US" dirty="0"/>
          </a:p>
          <a:p>
            <a:endParaRPr lang="en-US" dirty="0"/>
          </a:p>
          <a:p>
            <a:endParaRPr lang="en-US" dirty="0" smtClean="0"/>
          </a:p>
          <a:p>
            <a:r>
              <a:rPr lang="en-US" dirty="0" smtClean="0"/>
              <a:t>NIEM </a:t>
            </a:r>
            <a:r>
              <a:rPr lang="en-US" dirty="0"/>
              <a:t>hazmat.xsd </a:t>
            </a:r>
            <a:r>
              <a:rPr lang="en-US" dirty="0" err="1"/>
              <a:t>codelist</a:t>
            </a:r>
            <a:r>
              <a:rPr lang="en-US" dirty="0"/>
              <a:t> added to project at request of NBAC – 3 </a:t>
            </a:r>
            <a:r>
              <a:rPr lang="en-US" dirty="0" err="1"/>
              <a:t>codelists</a:t>
            </a:r>
            <a:r>
              <a:rPr lang="en-US" dirty="0"/>
              <a:t> developed</a:t>
            </a:r>
          </a:p>
          <a:p>
            <a:r>
              <a:rPr lang="en-US" dirty="0"/>
              <a:t>Conveyance Types </a:t>
            </a:r>
            <a:r>
              <a:rPr lang="en-US" dirty="0" smtClean="0"/>
              <a:t>deferred to the future</a:t>
            </a:r>
            <a:endParaRPr lang="en-US" dirty="0"/>
          </a:p>
        </p:txBody>
      </p:sp>
      <p:graphicFrame>
        <p:nvGraphicFramePr>
          <p:cNvPr id="5436" name="Group 316"/>
          <p:cNvGraphicFramePr>
            <a:graphicFrameLocks noGrp="1"/>
          </p:cNvGraphicFramePr>
          <p:nvPr>
            <p:extLst>
              <p:ext uri="{D42A27DB-BD31-4B8C-83A1-F6EECF244321}">
                <p14:modId xmlns:p14="http://schemas.microsoft.com/office/powerpoint/2010/main" val="394532348"/>
              </p:ext>
            </p:extLst>
          </p:nvPr>
        </p:nvGraphicFramePr>
        <p:xfrm>
          <a:off x="2819400" y="2362200"/>
          <a:ext cx="3505199" cy="2052640"/>
        </p:xfrm>
        <a:graphic>
          <a:graphicData uri="http://schemas.openxmlformats.org/drawingml/2006/table">
            <a:tbl>
              <a:tblPr/>
              <a:tblGrid>
                <a:gridCol w="761693"/>
                <a:gridCol w="761693"/>
                <a:gridCol w="1220120"/>
                <a:gridCol w="761693"/>
              </a:tblGrid>
              <a:tr h="512694">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Calibri" pitchFamily="34" charset="0"/>
                          <a:cs typeface="Arial" charset="0"/>
                        </a:rPr>
                        <a:t> </a:t>
                      </a:r>
                      <a:endParaRPr kumimoji="0" lang="en-US" sz="1800" b="0" i="0" u="none" strike="noStrike" cap="none" normalizeH="0" baseline="0" dirty="0" smtClean="0">
                        <a:ln>
                          <a:noFill/>
                        </a:ln>
                        <a:solidFill>
                          <a:schemeClr val="tx1"/>
                        </a:solidFill>
                        <a:effectLst/>
                        <a:latin typeface="Calibri"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Types</a:t>
                      </a:r>
                      <a:endParaRPr kumimoji="0" lang="en-US" sz="1800" b="0" i="0" u="none" strike="noStrike" cap="none" normalizeH="0" baseline="0" smtClean="0">
                        <a:ln>
                          <a:noFill/>
                        </a:ln>
                        <a:solidFill>
                          <a:schemeClr val="tx1"/>
                        </a:solidFill>
                        <a:effectLst/>
                        <a:latin typeface="Calibri"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Properties</a:t>
                      </a:r>
                      <a:endParaRPr kumimoji="0" lang="en-US" sz="1800" b="0" i="0" u="none" strike="noStrike" cap="none" normalizeH="0" baseline="0" smtClean="0">
                        <a:ln>
                          <a:noFill/>
                        </a:ln>
                        <a:solidFill>
                          <a:schemeClr val="tx1"/>
                        </a:solidFill>
                        <a:effectLst/>
                        <a:latin typeface="Calibri"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Total</a:t>
                      </a:r>
                      <a:endParaRPr kumimoji="0" lang="en-US" sz="1800" b="0" i="0" u="none" strike="noStrike" cap="none" normalizeH="0" baseline="0" smtClean="0">
                        <a:ln>
                          <a:noFill/>
                        </a:ln>
                        <a:solidFill>
                          <a:schemeClr val="tx1"/>
                        </a:solidFill>
                        <a:effectLst/>
                        <a:latin typeface="Calibri"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50496">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cs typeface="Arial" charset="0"/>
                        </a:rPr>
                        <a:t>IT</a:t>
                      </a:r>
                      <a:endParaRPr kumimoji="0" lang="en-US" sz="1800" b="0" i="0" u="none" strike="noStrike" cap="none" normalizeH="0" baseline="0" dirty="0" smtClean="0">
                        <a:ln>
                          <a:noFill/>
                        </a:ln>
                        <a:solidFill>
                          <a:schemeClr val="tx1"/>
                        </a:solidFill>
                        <a:effectLst/>
                        <a:latin typeface="Calibri"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7</a:t>
                      </a:r>
                      <a:endParaRPr kumimoji="0" lang="en-US" sz="1800" b="0" i="0" u="none" strike="noStrike" cap="none" normalizeH="0" baseline="0" smtClean="0">
                        <a:ln>
                          <a:noFill/>
                        </a:ln>
                        <a:solidFill>
                          <a:schemeClr val="tx1"/>
                        </a:solidFill>
                        <a:effectLst/>
                        <a:latin typeface="Calibri"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85</a:t>
                      </a:r>
                      <a:endParaRPr kumimoji="0" lang="en-US" sz="1800" b="0" i="0" u="none" strike="noStrike" cap="none" normalizeH="0" baseline="0" smtClean="0">
                        <a:ln>
                          <a:noFill/>
                        </a:ln>
                        <a:solidFill>
                          <a:schemeClr val="tx1"/>
                        </a:solidFill>
                        <a:effectLst/>
                        <a:latin typeface="Calibri"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92</a:t>
                      </a:r>
                      <a:endParaRPr kumimoji="0" lang="en-US" sz="1800" b="0" i="0" u="none" strike="noStrike" cap="none" normalizeH="0" baseline="0" smtClean="0">
                        <a:ln>
                          <a:noFill/>
                        </a:ln>
                        <a:solidFill>
                          <a:schemeClr val="tx1"/>
                        </a:solidFill>
                        <a:effectLst/>
                        <a:latin typeface="Calibri"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52361">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M</a:t>
                      </a:r>
                      <a:endParaRPr kumimoji="0" lang="en-US" sz="1800" b="0" i="0" u="none" strike="noStrike" cap="none" normalizeH="0" baseline="0" smtClean="0">
                        <a:ln>
                          <a:noFill/>
                        </a:ln>
                        <a:solidFill>
                          <a:schemeClr val="tx1"/>
                        </a:solidFill>
                        <a:effectLst/>
                        <a:latin typeface="Calibri"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5</a:t>
                      </a:r>
                      <a:endParaRPr kumimoji="0" lang="en-US" sz="1800" b="0" i="0" u="none" strike="noStrike" cap="none" normalizeH="0" baseline="0" smtClean="0">
                        <a:ln>
                          <a:noFill/>
                        </a:ln>
                        <a:solidFill>
                          <a:schemeClr val="tx1"/>
                        </a:solidFill>
                        <a:effectLst/>
                        <a:latin typeface="Calibri"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46</a:t>
                      </a:r>
                      <a:endParaRPr kumimoji="0" lang="en-US" sz="1800" b="0" i="0" u="none" strike="noStrike" cap="none" normalizeH="0" baseline="0" smtClean="0">
                        <a:ln>
                          <a:noFill/>
                        </a:ln>
                        <a:solidFill>
                          <a:schemeClr val="tx1"/>
                        </a:solidFill>
                        <a:effectLst/>
                        <a:latin typeface="Calibri"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cs typeface="Arial" charset="0"/>
                        </a:rPr>
                        <a:t>51</a:t>
                      </a:r>
                      <a:endParaRPr kumimoji="0" lang="en-US" sz="1800" b="0" i="0" u="none" strike="noStrike" cap="none" normalizeH="0" baseline="0" dirty="0" smtClean="0">
                        <a:ln>
                          <a:noFill/>
                        </a:ln>
                        <a:solidFill>
                          <a:schemeClr val="tx1"/>
                        </a:solidFill>
                        <a:effectLst/>
                        <a:latin typeface="Calibri"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84728">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CBRN</a:t>
                      </a:r>
                      <a:endParaRPr kumimoji="0" lang="en-US" sz="1800" b="0" i="0" u="none" strike="noStrike" cap="none" normalizeH="0" baseline="0" smtClean="0">
                        <a:ln>
                          <a:noFill/>
                        </a:ln>
                        <a:solidFill>
                          <a:schemeClr val="tx1"/>
                        </a:solidFill>
                        <a:effectLst/>
                        <a:latin typeface="Calibri"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a:t>
                      </a:r>
                      <a:endParaRPr kumimoji="0" lang="en-US" sz="1800" b="0" i="0" u="none" strike="noStrike" cap="none" normalizeH="0" baseline="0" smtClean="0">
                        <a:ln>
                          <a:noFill/>
                        </a:ln>
                        <a:solidFill>
                          <a:schemeClr val="tx1"/>
                        </a:solidFill>
                        <a:effectLst/>
                        <a:latin typeface="Calibri"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3</a:t>
                      </a:r>
                      <a:endParaRPr kumimoji="0" lang="en-US" sz="1800" b="0" i="0" u="none" strike="noStrike" cap="none" normalizeH="0" baseline="0" smtClean="0">
                        <a:ln>
                          <a:noFill/>
                        </a:ln>
                        <a:solidFill>
                          <a:schemeClr val="tx1"/>
                        </a:solidFill>
                        <a:effectLst/>
                        <a:latin typeface="Calibri"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a:t>
                      </a:r>
                      <a:endParaRPr kumimoji="0" lang="en-US" sz="1800" b="0" i="0" u="none" strike="noStrike" cap="none" normalizeH="0" baseline="0" smtClean="0">
                        <a:ln>
                          <a:noFill/>
                        </a:ln>
                        <a:solidFill>
                          <a:schemeClr val="tx1"/>
                        </a:solidFill>
                        <a:effectLst/>
                        <a:latin typeface="Calibri"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52361">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Harm.</a:t>
                      </a:r>
                      <a:endParaRPr kumimoji="0" lang="en-US" sz="1800" b="0" i="0" u="none" strike="noStrike" cap="none" normalizeH="0" baseline="0" smtClean="0">
                        <a:ln>
                          <a:noFill/>
                        </a:ln>
                        <a:solidFill>
                          <a:schemeClr val="tx1"/>
                        </a:solidFill>
                        <a:effectLst/>
                        <a:latin typeface="Calibri"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8</a:t>
                      </a:r>
                      <a:endParaRPr kumimoji="0" lang="en-US" sz="1800" b="0" i="0" u="none" strike="noStrike" cap="none" normalizeH="0" baseline="0" smtClean="0">
                        <a:ln>
                          <a:noFill/>
                        </a:ln>
                        <a:solidFill>
                          <a:schemeClr val="tx1"/>
                        </a:solidFill>
                        <a:effectLst/>
                        <a:latin typeface="Calibri"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98</a:t>
                      </a:r>
                      <a:endParaRPr kumimoji="0" lang="en-US" sz="1800" b="0" i="0" u="none" strike="noStrike" cap="none" normalizeH="0" baseline="0" smtClean="0">
                        <a:ln>
                          <a:noFill/>
                        </a:ln>
                        <a:solidFill>
                          <a:schemeClr val="tx1"/>
                        </a:solidFill>
                        <a:effectLst/>
                        <a:latin typeface="Calibri"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cs typeface="Arial" charset="0"/>
                        </a:rPr>
                        <a:t>106</a:t>
                      </a:r>
                      <a:endParaRPr kumimoji="0" lang="en-US" sz="1800" b="0" i="0" u="none" strike="noStrike" cap="none" normalizeH="0" baseline="0" dirty="0" smtClean="0">
                        <a:ln>
                          <a:noFill/>
                        </a:ln>
                        <a:solidFill>
                          <a:schemeClr val="tx1"/>
                        </a:solidFill>
                        <a:effectLst/>
                        <a:latin typeface="Calibri"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 name="Slide Number Placeholder 1"/>
          <p:cNvSpPr>
            <a:spLocks noGrp="1"/>
          </p:cNvSpPr>
          <p:nvPr>
            <p:ph type="sldNum" sz="quarter" idx="12"/>
          </p:nvPr>
        </p:nvSpPr>
        <p:spPr/>
        <p:txBody>
          <a:bodyPr/>
          <a:lstStyle/>
          <a:p>
            <a:endParaRPr lang="en-US" altLang="en-US"/>
          </a:p>
        </p:txBody>
      </p:sp>
    </p:spTree>
    <p:extLst>
      <p:ext uri="{BB962C8B-B14F-4D97-AF65-F5344CB8AC3E}">
        <p14:creationId xmlns:p14="http://schemas.microsoft.com/office/powerpoint/2010/main" val="624215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idx="4294967295"/>
          </p:nvPr>
        </p:nvSpPr>
        <p:spPr/>
        <p:txBody>
          <a:bodyPr anchor="ctr"/>
          <a:lstStyle/>
          <a:p>
            <a:r>
              <a:rPr lang="en-US"/>
              <a:t>Cost &amp; Schedule</a:t>
            </a:r>
          </a:p>
        </p:txBody>
      </p:sp>
      <p:sp>
        <p:nvSpPr>
          <p:cNvPr id="3" name="Content Placeholder 2"/>
          <p:cNvSpPr>
            <a:spLocks noGrp="1"/>
          </p:cNvSpPr>
          <p:nvPr>
            <p:ph idx="4294967295"/>
          </p:nvPr>
        </p:nvSpPr>
        <p:spPr>
          <a:xfrm>
            <a:off x="457200" y="1447800"/>
            <a:ext cx="8229600" cy="4678363"/>
          </a:xfrm>
        </p:spPr>
        <p:txBody>
          <a:bodyPr>
            <a:normAutofit/>
          </a:bodyPr>
          <a:lstStyle/>
          <a:p>
            <a:pPr>
              <a:lnSpc>
                <a:spcPct val="80000"/>
              </a:lnSpc>
            </a:pPr>
            <a:r>
              <a:rPr lang="en-US" sz="2800" dirty="0"/>
              <a:t>Schedule</a:t>
            </a:r>
          </a:p>
          <a:p>
            <a:pPr lvl="1">
              <a:lnSpc>
                <a:spcPct val="80000"/>
              </a:lnSpc>
            </a:pPr>
            <a:r>
              <a:rPr lang="en-US" dirty="0"/>
              <a:t>Bi-weekly meetings </a:t>
            </a:r>
            <a:r>
              <a:rPr lang="en-US" dirty="0" smtClean="0"/>
              <a:t>held Oct 2009 to Feb 2010</a:t>
            </a:r>
          </a:p>
          <a:p>
            <a:pPr lvl="1">
              <a:lnSpc>
                <a:spcPct val="80000"/>
              </a:lnSpc>
            </a:pPr>
            <a:r>
              <a:rPr lang="en-US" dirty="0" smtClean="0"/>
              <a:t>Completion </a:t>
            </a:r>
            <a:r>
              <a:rPr lang="en-US" dirty="0"/>
              <a:t>of harmonization agreements by end of </a:t>
            </a:r>
            <a:r>
              <a:rPr lang="en-US" dirty="0" smtClean="0"/>
              <a:t>Feb 2010</a:t>
            </a:r>
            <a:endParaRPr lang="en-US" dirty="0"/>
          </a:p>
          <a:p>
            <a:pPr>
              <a:lnSpc>
                <a:spcPct val="80000"/>
              </a:lnSpc>
            </a:pPr>
            <a:r>
              <a:rPr lang="en-US" sz="2800" dirty="0" smtClean="0"/>
              <a:t>Cost </a:t>
            </a:r>
            <a:r>
              <a:rPr lang="en-US" sz="2800" dirty="0"/>
              <a:t>(</a:t>
            </a:r>
            <a:r>
              <a:rPr lang="en-US" sz="2800" dirty="0" smtClean="0"/>
              <a:t>estimated &amp; actual </a:t>
            </a:r>
            <a:r>
              <a:rPr lang="en-US" sz="2800" dirty="0"/>
              <a:t>labor </a:t>
            </a:r>
            <a:r>
              <a:rPr lang="en-US" sz="2800" dirty="0" smtClean="0"/>
              <a:t>hours) – desired to track and report, but did not happen</a:t>
            </a:r>
            <a:endParaRPr lang="en-US" sz="2800" dirty="0"/>
          </a:p>
        </p:txBody>
      </p:sp>
      <p:sp>
        <p:nvSpPr>
          <p:cNvPr id="2" name="Slide Number Placeholder 1"/>
          <p:cNvSpPr>
            <a:spLocks noGrp="1"/>
          </p:cNvSpPr>
          <p:nvPr>
            <p:ph type="sldNum" sz="quarter" idx="12"/>
          </p:nvPr>
        </p:nvSpPr>
        <p:spPr/>
        <p:txBody>
          <a:bodyPr/>
          <a:lstStyle/>
          <a:p>
            <a:endParaRPr lang="en-US" altLang="en-US"/>
          </a:p>
        </p:txBody>
      </p:sp>
    </p:spTree>
    <p:extLst>
      <p:ext uri="{BB962C8B-B14F-4D97-AF65-F5344CB8AC3E}">
        <p14:creationId xmlns:p14="http://schemas.microsoft.com/office/powerpoint/2010/main" val="3947611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idx="4294967295"/>
          </p:nvPr>
        </p:nvSpPr>
        <p:spPr>
          <a:xfrm>
            <a:off x="457200" y="277813"/>
            <a:ext cx="8229600" cy="1322387"/>
          </a:xfrm>
        </p:spPr>
        <p:txBody>
          <a:bodyPr anchor="ctr"/>
          <a:lstStyle/>
          <a:p>
            <a:r>
              <a:rPr lang="en-US" dirty="0"/>
              <a:t>Harmonization Process &amp; Products</a:t>
            </a:r>
          </a:p>
        </p:txBody>
      </p:sp>
      <p:sp>
        <p:nvSpPr>
          <p:cNvPr id="7171" name="Content Placeholder 2"/>
          <p:cNvSpPr>
            <a:spLocks noGrp="1"/>
          </p:cNvSpPr>
          <p:nvPr>
            <p:ph idx="4294967295"/>
          </p:nvPr>
        </p:nvSpPr>
        <p:spPr/>
        <p:txBody>
          <a:bodyPr/>
          <a:lstStyle/>
          <a:p>
            <a:r>
              <a:rPr lang="en-US" dirty="0" smtClean="0"/>
              <a:t>Agreed-to at Project Start</a:t>
            </a:r>
            <a:endParaRPr lang="en-US" dirty="0"/>
          </a:p>
          <a:p>
            <a:pPr lvl="1"/>
            <a:r>
              <a:rPr lang="en-US" dirty="0"/>
              <a:t>Harmonization Project Goals</a:t>
            </a:r>
          </a:p>
          <a:p>
            <a:pPr lvl="1"/>
            <a:r>
              <a:rPr lang="en-US" dirty="0"/>
              <a:t>General Process</a:t>
            </a:r>
          </a:p>
          <a:p>
            <a:pPr lvl="1"/>
            <a:r>
              <a:rPr lang="en-US" dirty="0"/>
              <a:t>Completion Criteria &amp; </a:t>
            </a:r>
            <a:r>
              <a:rPr lang="en-US" dirty="0" smtClean="0"/>
              <a:t>Deliverables</a:t>
            </a:r>
          </a:p>
          <a:p>
            <a:endParaRPr lang="en-US" dirty="0"/>
          </a:p>
          <a:p>
            <a:endParaRPr lang="en-US" dirty="0"/>
          </a:p>
        </p:txBody>
      </p:sp>
      <p:sp>
        <p:nvSpPr>
          <p:cNvPr id="2" name="Slide Number Placeholder 1"/>
          <p:cNvSpPr>
            <a:spLocks noGrp="1"/>
          </p:cNvSpPr>
          <p:nvPr>
            <p:ph type="sldNum" sz="quarter" idx="12"/>
          </p:nvPr>
        </p:nvSpPr>
        <p:spPr/>
        <p:txBody>
          <a:bodyPr/>
          <a:lstStyle/>
          <a:p>
            <a:endParaRPr lang="en-US" altLang="en-US"/>
          </a:p>
        </p:txBody>
      </p:sp>
    </p:spTree>
    <p:extLst>
      <p:ext uri="{BB962C8B-B14F-4D97-AF65-F5344CB8AC3E}">
        <p14:creationId xmlns:p14="http://schemas.microsoft.com/office/powerpoint/2010/main" val="27451659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p:txBody>
          <a:bodyPr anchor="ctr"/>
          <a:lstStyle/>
          <a:p>
            <a:r>
              <a:rPr lang="en-US"/>
              <a:t>Project Goals</a:t>
            </a:r>
          </a:p>
        </p:txBody>
      </p:sp>
      <p:sp>
        <p:nvSpPr>
          <p:cNvPr id="8195" name="Rectangle 3"/>
          <p:cNvSpPr>
            <a:spLocks noGrp="1" noChangeArrowheads="1"/>
          </p:cNvSpPr>
          <p:nvPr>
            <p:ph type="body" idx="4294967295"/>
          </p:nvPr>
        </p:nvSpPr>
        <p:spPr/>
        <p:txBody>
          <a:bodyPr/>
          <a:lstStyle/>
          <a:p>
            <a:r>
              <a:rPr lang="en-US"/>
              <a:t>Identify &amp; harmonize selected data types/properties where semantic overlap or conflict exists</a:t>
            </a:r>
          </a:p>
          <a:p>
            <a:r>
              <a:rPr lang="en-US"/>
              <a:t>Identify additional types to be considered for a repeat effort if the first is successful</a:t>
            </a:r>
          </a:p>
          <a:p>
            <a:r>
              <a:rPr lang="en-US"/>
              <a:t>Identify types/properties that should be considered for harmonization with NIEM Core v3.0</a:t>
            </a:r>
          </a:p>
        </p:txBody>
      </p:sp>
      <p:sp>
        <p:nvSpPr>
          <p:cNvPr id="2" name="Slide Number Placeholder 1"/>
          <p:cNvSpPr>
            <a:spLocks noGrp="1"/>
          </p:cNvSpPr>
          <p:nvPr>
            <p:ph type="sldNum" sz="quarter" idx="12"/>
          </p:nvPr>
        </p:nvSpPr>
        <p:spPr/>
        <p:txBody>
          <a:bodyPr/>
          <a:lstStyle/>
          <a:p>
            <a:endParaRPr lang="en-US" altLang="en-US"/>
          </a:p>
        </p:txBody>
      </p:sp>
    </p:spTree>
    <p:extLst>
      <p:ext uri="{BB962C8B-B14F-4D97-AF65-F5344CB8AC3E}">
        <p14:creationId xmlns:p14="http://schemas.microsoft.com/office/powerpoint/2010/main" val="27694058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p:txBody>
          <a:bodyPr anchor="ctr"/>
          <a:lstStyle/>
          <a:p>
            <a:r>
              <a:rPr lang="en-US"/>
              <a:t>General Process</a:t>
            </a:r>
          </a:p>
        </p:txBody>
      </p:sp>
      <p:sp>
        <p:nvSpPr>
          <p:cNvPr id="9219" name="Rectangle 3"/>
          <p:cNvSpPr>
            <a:spLocks noGrp="1" noChangeArrowheads="1"/>
          </p:cNvSpPr>
          <p:nvPr>
            <p:ph type="body" idx="4294967295"/>
          </p:nvPr>
        </p:nvSpPr>
        <p:spPr/>
        <p:txBody>
          <a:bodyPr/>
          <a:lstStyle/>
          <a:p>
            <a:pPr>
              <a:lnSpc>
                <a:spcPct val="90000"/>
              </a:lnSpc>
            </a:pPr>
            <a:r>
              <a:rPr lang="en-US" sz="2600"/>
              <a:t>Work virtually – no F2F meetings required</a:t>
            </a:r>
          </a:p>
          <a:p>
            <a:pPr>
              <a:lnSpc>
                <a:spcPct val="90000"/>
              </a:lnSpc>
            </a:pPr>
            <a:r>
              <a:rPr lang="en-US" sz="2600"/>
              <a:t>Time-box – don’t try to do everything in one effort</a:t>
            </a:r>
          </a:p>
          <a:p>
            <a:pPr>
              <a:lnSpc>
                <a:spcPct val="90000"/>
              </a:lnSpc>
            </a:pPr>
            <a:r>
              <a:rPr lang="en-US" sz="2600"/>
              <a:t>For first iteration, select 1 or 2 types with high semantic match  for a 1</a:t>
            </a:r>
            <a:r>
              <a:rPr lang="en-US" sz="2600" baseline="30000"/>
              <a:t>st</a:t>
            </a:r>
            <a:r>
              <a:rPr lang="en-US" sz="2600"/>
              <a:t> pass to iron out the process </a:t>
            </a:r>
          </a:p>
          <a:p>
            <a:pPr>
              <a:lnSpc>
                <a:spcPct val="90000"/>
              </a:lnSpc>
            </a:pPr>
            <a:r>
              <a:rPr lang="en-US" sz="2600"/>
              <a:t>Map the type properties (spreadsheet) – identify proposed changes</a:t>
            </a:r>
          </a:p>
          <a:p>
            <a:pPr>
              <a:lnSpc>
                <a:spcPct val="90000"/>
              </a:lnSpc>
            </a:pPr>
            <a:r>
              <a:rPr lang="en-US" sz="2600"/>
              <a:t>Conduct on-line sessions to discuss and agree on harmonization – capture and document agreements</a:t>
            </a:r>
          </a:p>
          <a:p>
            <a:pPr>
              <a:lnSpc>
                <a:spcPct val="90000"/>
              </a:lnSpc>
            </a:pPr>
            <a:r>
              <a:rPr lang="en-US" sz="2600"/>
              <a:t>Select from remaining types for next iteration – divide the work – iterate the process </a:t>
            </a:r>
          </a:p>
        </p:txBody>
      </p:sp>
      <p:sp>
        <p:nvSpPr>
          <p:cNvPr id="2" name="Slide Number Placeholder 1"/>
          <p:cNvSpPr>
            <a:spLocks noGrp="1"/>
          </p:cNvSpPr>
          <p:nvPr>
            <p:ph type="sldNum" sz="quarter" idx="12"/>
          </p:nvPr>
        </p:nvSpPr>
        <p:spPr/>
        <p:txBody>
          <a:bodyPr/>
          <a:lstStyle/>
          <a:p>
            <a:endParaRPr lang="en-US" altLang="en-US"/>
          </a:p>
        </p:txBody>
      </p:sp>
    </p:spTree>
    <p:extLst>
      <p:ext uri="{BB962C8B-B14F-4D97-AF65-F5344CB8AC3E}">
        <p14:creationId xmlns:p14="http://schemas.microsoft.com/office/powerpoint/2010/main" val="42138809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50128" y="154981"/>
            <a:ext cx="8925636" cy="1474787"/>
          </a:xfrm>
        </p:spPr>
        <p:txBody>
          <a:bodyPr anchor="ctr"/>
          <a:lstStyle/>
          <a:p>
            <a:r>
              <a:rPr lang="en-US" dirty="0"/>
              <a:t>Completion Criteria </a:t>
            </a:r>
            <a:r>
              <a:rPr lang="en-US" dirty="0" smtClean="0"/>
              <a:t>&amp; Deliverables</a:t>
            </a:r>
            <a:endParaRPr lang="en-US" dirty="0"/>
          </a:p>
        </p:txBody>
      </p:sp>
      <p:sp>
        <p:nvSpPr>
          <p:cNvPr id="10243" name="Rectangle 3"/>
          <p:cNvSpPr>
            <a:spLocks noGrp="1" noChangeArrowheads="1"/>
          </p:cNvSpPr>
          <p:nvPr>
            <p:ph type="body" idx="4294967295"/>
          </p:nvPr>
        </p:nvSpPr>
        <p:spPr/>
        <p:txBody>
          <a:bodyPr/>
          <a:lstStyle/>
          <a:p>
            <a:r>
              <a:rPr lang="en-US" dirty="0" smtClean="0"/>
              <a:t>CMT for mapping as-is to the to-be types/elements</a:t>
            </a:r>
            <a:endParaRPr lang="en-US" dirty="0"/>
          </a:p>
          <a:p>
            <a:r>
              <a:rPr lang="en-US" dirty="0"/>
              <a:t>Change log for </a:t>
            </a:r>
            <a:r>
              <a:rPr lang="en-US" dirty="0" smtClean="0"/>
              <a:t>the agreed-to changes made to each domain</a:t>
            </a:r>
            <a:endParaRPr lang="en-US" dirty="0"/>
          </a:p>
          <a:p>
            <a:r>
              <a:rPr lang="en-US" dirty="0"/>
              <a:t>List of types recommended for NIEM Core harmonization</a:t>
            </a:r>
          </a:p>
          <a:p>
            <a:r>
              <a:rPr lang="en-US" dirty="0"/>
              <a:t>List of candidate types </a:t>
            </a:r>
            <a:r>
              <a:rPr lang="en-US" dirty="0" smtClean="0"/>
              <a:t>for </a:t>
            </a:r>
            <a:r>
              <a:rPr lang="en-US" dirty="0"/>
              <a:t>future harmonization </a:t>
            </a:r>
            <a:r>
              <a:rPr lang="en-US" dirty="0" smtClean="0"/>
              <a:t>efforts</a:t>
            </a:r>
            <a:endParaRPr lang="en-US" dirty="0"/>
          </a:p>
        </p:txBody>
      </p:sp>
      <p:sp>
        <p:nvSpPr>
          <p:cNvPr id="2" name="Slide Number Placeholder 1"/>
          <p:cNvSpPr>
            <a:spLocks noGrp="1"/>
          </p:cNvSpPr>
          <p:nvPr>
            <p:ph type="sldNum" sz="quarter" idx="12"/>
          </p:nvPr>
        </p:nvSpPr>
        <p:spPr/>
        <p:txBody>
          <a:bodyPr/>
          <a:lstStyle/>
          <a:p>
            <a:endParaRPr lang="en-US" altLang="en-US"/>
          </a:p>
        </p:txBody>
      </p:sp>
    </p:spTree>
    <p:extLst>
      <p:ext uri="{BB962C8B-B14F-4D97-AF65-F5344CB8AC3E}">
        <p14:creationId xmlns:p14="http://schemas.microsoft.com/office/powerpoint/2010/main" val="23757160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idx="4294967295"/>
          </p:nvPr>
        </p:nvSpPr>
        <p:spPr/>
        <p:txBody>
          <a:bodyPr anchor="ctr"/>
          <a:lstStyle/>
          <a:p>
            <a:r>
              <a:rPr lang="en-US"/>
              <a:t>Lessons Learned</a:t>
            </a:r>
          </a:p>
        </p:txBody>
      </p:sp>
      <p:sp>
        <p:nvSpPr>
          <p:cNvPr id="3" name="Content Placeholder 2"/>
          <p:cNvSpPr>
            <a:spLocks noGrp="1"/>
          </p:cNvSpPr>
          <p:nvPr>
            <p:ph idx="4294967295"/>
          </p:nvPr>
        </p:nvSpPr>
        <p:spPr>
          <a:xfrm>
            <a:off x="457200" y="1295400"/>
            <a:ext cx="8229600" cy="4830763"/>
          </a:xfrm>
        </p:spPr>
        <p:txBody>
          <a:bodyPr>
            <a:normAutofit lnSpcReduction="10000"/>
          </a:bodyPr>
          <a:lstStyle/>
          <a:p>
            <a:pPr>
              <a:lnSpc>
                <a:spcPct val="80000"/>
              </a:lnSpc>
            </a:pPr>
            <a:r>
              <a:rPr lang="en-US" sz="2200" dirty="0" smtClean="0"/>
              <a:t>Publish minutes </a:t>
            </a:r>
            <a:r>
              <a:rPr lang="en-US" sz="2200" dirty="0"/>
              <a:t>of the team meetings </a:t>
            </a:r>
            <a:r>
              <a:rPr lang="en-US" sz="2200" dirty="0" smtClean="0"/>
              <a:t>for </a:t>
            </a:r>
            <a:r>
              <a:rPr lang="en-US" sz="2200" dirty="0"/>
              <a:t>review of issues encountered during the </a:t>
            </a:r>
            <a:r>
              <a:rPr lang="en-US" sz="2200" dirty="0" smtClean="0"/>
              <a:t>project and to keep all informed</a:t>
            </a:r>
            <a:endParaRPr lang="en-US" sz="2200" dirty="0"/>
          </a:p>
          <a:p>
            <a:pPr>
              <a:lnSpc>
                <a:spcPct val="80000"/>
              </a:lnSpc>
            </a:pPr>
            <a:r>
              <a:rPr lang="en-US" sz="2200" dirty="0"/>
              <a:t>Need for selection criteria</a:t>
            </a:r>
          </a:p>
          <a:p>
            <a:pPr lvl="1">
              <a:lnSpc>
                <a:spcPct val="80000"/>
              </a:lnSpc>
            </a:pPr>
            <a:r>
              <a:rPr lang="en-US" sz="1800" dirty="0"/>
              <a:t>Should all types with semantic overlap be harmonized?</a:t>
            </a:r>
          </a:p>
          <a:p>
            <a:pPr lvl="1">
              <a:lnSpc>
                <a:spcPct val="80000"/>
              </a:lnSpc>
            </a:pPr>
            <a:r>
              <a:rPr lang="en-US" sz="1800" dirty="0"/>
              <a:t>When should types not be harmonized?</a:t>
            </a:r>
          </a:p>
          <a:p>
            <a:pPr lvl="1">
              <a:lnSpc>
                <a:spcPct val="80000"/>
              </a:lnSpc>
            </a:pPr>
            <a:r>
              <a:rPr lang="en-US" sz="1800" dirty="0"/>
              <a:t>Should you/how do you </a:t>
            </a:r>
            <a:r>
              <a:rPr lang="en-US" sz="1800" dirty="0">
                <a:sym typeface="Wingdings" pitchFamily="2" charset="2"/>
              </a:rPr>
              <a:t> assess cost/benefit ?</a:t>
            </a:r>
          </a:p>
          <a:p>
            <a:pPr lvl="1">
              <a:lnSpc>
                <a:spcPct val="80000"/>
              </a:lnSpc>
            </a:pPr>
            <a:r>
              <a:rPr lang="en-US" sz="1800" dirty="0"/>
              <a:t>How to gauge impact of harmonization on existing IEPDs?</a:t>
            </a:r>
          </a:p>
          <a:p>
            <a:pPr lvl="1">
              <a:lnSpc>
                <a:spcPct val="80000"/>
              </a:lnSpc>
            </a:pPr>
            <a:r>
              <a:rPr lang="en-US" sz="1800" dirty="0"/>
              <a:t>Without good guidelines for selecting types for harmonization, experience and intuition of the harmonization team members is essential, but guidelines on when to stop are needed</a:t>
            </a:r>
          </a:p>
          <a:p>
            <a:pPr>
              <a:lnSpc>
                <a:spcPct val="80000"/>
              </a:lnSpc>
            </a:pPr>
            <a:r>
              <a:rPr lang="en-US" sz="2200" dirty="0"/>
              <a:t>Need criteria for domain placement of harmonized </a:t>
            </a:r>
            <a:r>
              <a:rPr lang="en-US" sz="2200" dirty="0" smtClean="0"/>
              <a:t>types/properties</a:t>
            </a:r>
          </a:p>
          <a:p>
            <a:pPr>
              <a:lnSpc>
                <a:spcPct val="80000"/>
              </a:lnSpc>
            </a:pPr>
            <a:r>
              <a:rPr lang="en-US" sz="2200" dirty="0" smtClean="0"/>
              <a:t>Include domain update submission and release in the project</a:t>
            </a:r>
            <a:endParaRPr lang="en-US" sz="2200" dirty="0"/>
          </a:p>
          <a:p>
            <a:pPr>
              <a:lnSpc>
                <a:spcPct val="80000"/>
              </a:lnSpc>
            </a:pPr>
            <a:r>
              <a:rPr lang="en-US" sz="2200" dirty="0"/>
              <a:t>Need to provide business rationale for harmonization to engage management support</a:t>
            </a:r>
          </a:p>
          <a:p>
            <a:pPr>
              <a:lnSpc>
                <a:spcPct val="80000"/>
              </a:lnSpc>
            </a:pPr>
            <a:r>
              <a:rPr lang="en-US" sz="2200" dirty="0"/>
              <a:t>Need for method to estimate expected cost of a harmonization project</a:t>
            </a:r>
          </a:p>
          <a:p>
            <a:pPr>
              <a:lnSpc>
                <a:spcPct val="80000"/>
              </a:lnSpc>
            </a:pPr>
            <a:r>
              <a:rPr lang="en-US" sz="2200" dirty="0"/>
              <a:t>Domains need </a:t>
            </a:r>
            <a:r>
              <a:rPr lang="en-US" sz="2200" dirty="0" smtClean="0"/>
              <a:t>documentation</a:t>
            </a:r>
          </a:p>
          <a:p>
            <a:pPr>
              <a:lnSpc>
                <a:spcPct val="80000"/>
              </a:lnSpc>
            </a:pPr>
            <a:endParaRPr lang="en-US" sz="2200" dirty="0"/>
          </a:p>
        </p:txBody>
      </p:sp>
      <p:sp>
        <p:nvSpPr>
          <p:cNvPr id="2" name="Slide Number Placeholder 1"/>
          <p:cNvSpPr>
            <a:spLocks noGrp="1"/>
          </p:cNvSpPr>
          <p:nvPr>
            <p:ph type="sldNum" sz="quarter" idx="12"/>
          </p:nvPr>
        </p:nvSpPr>
        <p:spPr/>
        <p:txBody>
          <a:bodyPr/>
          <a:lstStyle/>
          <a:p>
            <a:endParaRPr lang="en-US" altLang="en-US"/>
          </a:p>
        </p:txBody>
      </p:sp>
    </p:spTree>
    <p:extLst>
      <p:ext uri="{BB962C8B-B14F-4D97-AF65-F5344CB8AC3E}">
        <p14:creationId xmlns:p14="http://schemas.microsoft.com/office/powerpoint/2010/main" val="35790624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Welcome &amp; introductions</a:t>
            </a:r>
            <a:endParaRPr lang="en-US" dirty="0"/>
          </a:p>
        </p:txBody>
      </p:sp>
    </p:spTree>
    <p:extLst>
      <p:ext uri="{BB962C8B-B14F-4D97-AF65-F5344CB8AC3E}">
        <p14:creationId xmlns:p14="http://schemas.microsoft.com/office/powerpoint/2010/main" val="29233762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2209800"/>
            <a:ext cx="8001000" cy="3139321"/>
          </a:xfrm>
          <a:prstGeom prst="rect">
            <a:avLst/>
          </a:prstGeom>
          <a:noFill/>
        </p:spPr>
        <p:txBody>
          <a:bodyPr wrap="square" rtlCol="0">
            <a:spAutoFit/>
          </a:bodyPr>
          <a:lstStyle/>
          <a:p>
            <a:pPr algn="ctr"/>
            <a:r>
              <a:rPr lang="en-US" sz="5400" b="1" dirty="0" smtClean="0">
                <a:solidFill>
                  <a:schemeClr val="tx2">
                    <a:lumMod val="75000"/>
                  </a:schemeClr>
                </a:solidFill>
              </a:rPr>
              <a:t>Keep it Simple</a:t>
            </a:r>
          </a:p>
          <a:p>
            <a:pPr algn="ctr"/>
            <a:endParaRPr lang="en-US" sz="2400" b="1" dirty="0" smtClean="0">
              <a:solidFill>
                <a:schemeClr val="tx2">
                  <a:lumMod val="75000"/>
                </a:schemeClr>
              </a:solidFill>
            </a:endParaRPr>
          </a:p>
          <a:p>
            <a:r>
              <a:rPr lang="en-US" sz="2400" b="1" dirty="0" smtClean="0">
                <a:solidFill>
                  <a:schemeClr val="tx2">
                    <a:lumMod val="75000"/>
                  </a:schemeClr>
                </a:solidFill>
              </a:rPr>
              <a:t>Harmonization is essentially a intellectual effort requiring domain SME’s</a:t>
            </a:r>
          </a:p>
          <a:p>
            <a:endParaRPr lang="en-US" sz="2400" b="1" dirty="0" smtClean="0">
              <a:solidFill>
                <a:schemeClr val="tx2">
                  <a:lumMod val="75000"/>
                </a:schemeClr>
              </a:solidFill>
            </a:endParaRPr>
          </a:p>
          <a:p>
            <a:r>
              <a:rPr lang="en-US" sz="2400" b="1" dirty="0" smtClean="0">
                <a:solidFill>
                  <a:schemeClr val="tx2">
                    <a:lumMod val="75000"/>
                  </a:schemeClr>
                </a:solidFill>
              </a:rPr>
              <a:t>Tools don’t have the ability to do the SME’s thinking for them</a:t>
            </a:r>
            <a:endParaRPr lang="en-US" sz="2400" b="1" dirty="0">
              <a:solidFill>
                <a:schemeClr val="tx2">
                  <a:lumMod val="75000"/>
                </a:schemeClr>
              </a:solidFill>
            </a:endParaRPr>
          </a:p>
        </p:txBody>
      </p:sp>
      <p:sp>
        <p:nvSpPr>
          <p:cNvPr id="3" name="TextBox 2"/>
          <p:cNvSpPr txBox="1"/>
          <p:nvPr/>
        </p:nvSpPr>
        <p:spPr>
          <a:xfrm>
            <a:off x="1108312" y="632640"/>
            <a:ext cx="7003576" cy="1015663"/>
          </a:xfrm>
          <a:prstGeom prst="rect">
            <a:avLst/>
          </a:prstGeom>
          <a:noFill/>
        </p:spPr>
        <p:txBody>
          <a:bodyPr wrap="square" rtlCol="0">
            <a:spAutoFit/>
          </a:bodyPr>
          <a:lstStyle/>
          <a:p>
            <a:pPr algn="ctr"/>
            <a:r>
              <a:rPr lang="en-US" sz="6000" b="1" dirty="0" smtClean="0">
                <a:solidFill>
                  <a:schemeClr val="tx2">
                    <a:lumMod val="75000"/>
                  </a:schemeClr>
                </a:solidFill>
              </a:rPr>
              <a:t>KISS</a:t>
            </a:r>
            <a:endParaRPr lang="en-US" sz="6000" b="1" dirty="0">
              <a:solidFill>
                <a:schemeClr val="tx2">
                  <a:lumMod val="75000"/>
                </a:schemeClr>
              </a:solidFill>
            </a:endParaRPr>
          </a:p>
        </p:txBody>
      </p:sp>
      <p:sp>
        <p:nvSpPr>
          <p:cNvPr id="4" name="Slide Number Placeholder 3"/>
          <p:cNvSpPr>
            <a:spLocks noGrp="1"/>
          </p:cNvSpPr>
          <p:nvPr>
            <p:ph type="sldNum" sz="quarter" idx="12"/>
          </p:nvPr>
        </p:nvSpPr>
        <p:spPr/>
        <p:txBody>
          <a:bodyPr/>
          <a:lstStyle/>
          <a:p>
            <a:endParaRPr lang="en-US" altLang="en-US"/>
          </a:p>
        </p:txBody>
      </p:sp>
    </p:spTree>
    <p:extLst>
      <p:ext uri="{BB962C8B-B14F-4D97-AF65-F5344CB8AC3E}">
        <p14:creationId xmlns:p14="http://schemas.microsoft.com/office/powerpoint/2010/main" val="1895657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5611" y="2248930"/>
            <a:ext cx="7105134" cy="3323968"/>
          </a:xfrm>
        </p:spPr>
        <p:txBody>
          <a:bodyPr/>
          <a:lstStyle/>
          <a:p>
            <a:r>
              <a:rPr lang="en-US" dirty="0" smtClean="0"/>
              <a:t>Harmonization Best Practices</a:t>
            </a:r>
            <a:r>
              <a:rPr lang="en-US" sz="4400" dirty="0" smtClean="0"/>
              <a:t/>
            </a:r>
            <a:br>
              <a:rPr lang="en-US" sz="4400" dirty="0" smtClean="0"/>
            </a:br>
            <a:r>
              <a:rPr lang="en-US" sz="3200" dirty="0" smtClean="0"/>
              <a:t/>
            </a:r>
            <a:br>
              <a:rPr lang="en-US" sz="3200" dirty="0" smtClean="0"/>
            </a:br>
            <a:r>
              <a:rPr lang="en-US" sz="3200" dirty="0" smtClean="0"/>
              <a:t>(Deborah Brooks)</a:t>
            </a:r>
            <a:endParaRPr lang="en-US" sz="3200" dirty="0"/>
          </a:p>
        </p:txBody>
      </p:sp>
    </p:spTree>
    <p:extLst>
      <p:ext uri="{BB962C8B-B14F-4D97-AF65-F5344CB8AC3E}">
        <p14:creationId xmlns:p14="http://schemas.microsoft.com/office/powerpoint/2010/main" val="29296485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normAutofit fontScale="90000"/>
          </a:bodyPr>
          <a:lstStyle/>
          <a:p>
            <a:r>
              <a:rPr lang="en-US" dirty="0" smtClean="0">
                <a:latin typeface="Arial" charset="0"/>
                <a:cs typeface="Arial" charset="0"/>
              </a:rPr>
              <a:t>NIEM Domain Harmonization Best Practices</a:t>
            </a:r>
          </a:p>
        </p:txBody>
      </p:sp>
      <p:sp>
        <p:nvSpPr>
          <p:cNvPr id="5123" name="Content Placeholder 2"/>
          <p:cNvSpPr>
            <a:spLocks noGrp="1"/>
          </p:cNvSpPr>
          <p:nvPr>
            <p:ph idx="4294967295"/>
          </p:nvPr>
        </p:nvSpPr>
        <p:spPr>
          <a:xfrm>
            <a:off x="571500" y="1343163"/>
            <a:ext cx="7696200" cy="4762500"/>
          </a:xfrm>
          <a:prstGeom prst="rect">
            <a:avLst/>
          </a:prstGeom>
        </p:spPr>
        <p:txBody>
          <a:bodyPr/>
          <a:lstStyle/>
          <a:p>
            <a:pPr lvl="0">
              <a:buFont typeface="Arial" pitchFamily="34" charset="0"/>
              <a:buChar char="•"/>
            </a:pPr>
            <a:r>
              <a:rPr lang="en-US" sz="2000" dirty="0" smtClean="0"/>
              <a:t>A visual representation, such as a UML Diagram, is essential for formulating, communicating and vetting recommended solutions.</a:t>
            </a:r>
          </a:p>
          <a:p>
            <a:pPr lvl="0">
              <a:buFont typeface="Arial" pitchFamily="34" charset="0"/>
              <a:buChar char="•"/>
            </a:pPr>
            <a:r>
              <a:rPr lang="en-US" sz="2000" dirty="0" smtClean="0"/>
              <a:t>One tiger team member should be the primary UML modeler, and may be assisted by another member of the tiger team to formulate the recommended solution that addresses the information exchange requirements.</a:t>
            </a:r>
          </a:p>
          <a:p>
            <a:pPr lvl="0">
              <a:buFont typeface="Arial" pitchFamily="34" charset="0"/>
              <a:buChar char="•"/>
            </a:pPr>
            <a:r>
              <a:rPr lang="en-US" sz="2000" dirty="0" smtClean="0"/>
              <a:t>The other tiger team members should identify their information exchange requirements for inclusion in the recommended solution, and vet it for completeness, accuracy, stability and extensibility to support anticipated future requirements.</a:t>
            </a:r>
          </a:p>
          <a:p>
            <a:pPr lvl="0">
              <a:buFont typeface="Arial" pitchFamily="34" charset="0"/>
              <a:buChar char="•"/>
            </a:pPr>
            <a:r>
              <a:rPr lang="en-US" sz="2000" dirty="0" smtClean="0"/>
              <a:t>Time between tiger team meetings should not exceed 2 weeks to maintain understanding of the recommended solution and avoid loss of momentum.</a:t>
            </a:r>
            <a:endParaRPr lang="en-US" sz="1800" dirty="0"/>
          </a:p>
        </p:txBody>
      </p:sp>
      <p:sp>
        <p:nvSpPr>
          <p:cNvPr id="4" name="Slide Number Placeholder 3"/>
          <p:cNvSpPr>
            <a:spLocks noGrp="1"/>
          </p:cNvSpPr>
          <p:nvPr>
            <p:ph type="sldNum" sz="quarter" idx="10"/>
          </p:nvPr>
        </p:nvSpPr>
        <p:spPr/>
        <p:txBody>
          <a:bodyPr/>
          <a:lstStyle/>
          <a:p>
            <a:pPr>
              <a:defRPr/>
            </a:pPr>
            <a:fld id="{DDAE3D60-81CF-43AC-B2F0-BFA04FDE44E5}" type="slidenum">
              <a:rPr lang="en-US" smtClean="0"/>
              <a:pPr>
                <a:defRPr/>
              </a:pPr>
              <a:t>32</a:t>
            </a:fld>
            <a:endParaRPr lang="en-US" dirty="0"/>
          </a:p>
        </p:txBody>
      </p:sp>
    </p:spTree>
    <p:extLst>
      <p:ext uri="{BB962C8B-B14F-4D97-AF65-F5344CB8AC3E}">
        <p14:creationId xmlns:p14="http://schemas.microsoft.com/office/powerpoint/2010/main" val="76968635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Harmonization tools demo</a:t>
            </a:r>
            <a:endParaRPr lang="en-US" dirty="0"/>
          </a:p>
        </p:txBody>
      </p:sp>
    </p:spTree>
    <p:extLst>
      <p:ext uri="{BB962C8B-B14F-4D97-AF65-F5344CB8AC3E}">
        <p14:creationId xmlns:p14="http://schemas.microsoft.com/office/powerpoint/2010/main" val="11335814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5611" y="2248930"/>
            <a:ext cx="7105134" cy="3323968"/>
          </a:xfrm>
        </p:spPr>
        <p:txBody>
          <a:bodyPr/>
          <a:lstStyle/>
          <a:p>
            <a:r>
              <a:rPr lang="en-US" dirty="0" err="1" smtClean="0"/>
              <a:t>OpenII</a:t>
            </a:r>
            <a:r>
              <a:rPr lang="en-US" dirty="0" smtClean="0"/>
              <a:t> </a:t>
            </a:r>
            <a:r>
              <a:rPr lang="en-US" dirty="0" err="1" smtClean="0"/>
              <a:t>DEmo</a:t>
            </a:r>
            <a:r>
              <a:rPr lang="en-US" sz="4400" dirty="0" smtClean="0"/>
              <a:t/>
            </a:r>
            <a:br>
              <a:rPr lang="en-US" sz="4400" dirty="0" smtClean="0"/>
            </a:br>
            <a:r>
              <a:rPr lang="en-US" sz="3200" dirty="0" smtClean="0"/>
              <a:t/>
            </a:r>
            <a:br>
              <a:rPr lang="en-US" sz="3200" dirty="0" smtClean="0"/>
            </a:br>
            <a:r>
              <a:rPr lang="en-US" sz="3200" dirty="0" smtClean="0"/>
              <a:t>(Deborah Brooks)</a:t>
            </a:r>
            <a:endParaRPr lang="en-US" sz="3200" dirty="0"/>
          </a:p>
        </p:txBody>
      </p:sp>
    </p:spTree>
    <p:extLst>
      <p:ext uri="{BB962C8B-B14F-4D97-AF65-F5344CB8AC3E}">
        <p14:creationId xmlns:p14="http://schemas.microsoft.com/office/powerpoint/2010/main" val="23239733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dirty="0" smtClean="0">
                <a:latin typeface="Arial" charset="0"/>
                <a:cs typeface="Arial" charset="0"/>
              </a:rPr>
              <a:t>OpenII Overview</a:t>
            </a:r>
          </a:p>
        </p:txBody>
      </p:sp>
      <p:sp>
        <p:nvSpPr>
          <p:cNvPr id="4" name="Slide Number Placeholder 3"/>
          <p:cNvSpPr>
            <a:spLocks noGrp="1"/>
          </p:cNvSpPr>
          <p:nvPr>
            <p:ph type="sldNum" sz="quarter" idx="10"/>
          </p:nvPr>
        </p:nvSpPr>
        <p:spPr/>
        <p:txBody>
          <a:bodyPr/>
          <a:lstStyle/>
          <a:p>
            <a:pPr>
              <a:defRPr/>
            </a:pPr>
            <a:fld id="{DDAE3D60-81CF-43AC-B2F0-BFA04FDE44E5}" type="slidenum">
              <a:rPr lang="en-US" smtClean="0"/>
              <a:pPr>
                <a:defRPr/>
              </a:pPr>
              <a:t>35</a:t>
            </a:fld>
            <a:endParaRPr lang="en-US" dirty="0"/>
          </a:p>
        </p:txBody>
      </p:sp>
      <p:sp>
        <p:nvSpPr>
          <p:cNvPr id="2" name="Rectangle 1"/>
          <p:cNvSpPr/>
          <p:nvPr/>
        </p:nvSpPr>
        <p:spPr>
          <a:xfrm>
            <a:off x="315216" y="1142672"/>
            <a:ext cx="8371584" cy="5016758"/>
          </a:xfrm>
          <a:prstGeom prst="rect">
            <a:avLst/>
          </a:prstGeom>
        </p:spPr>
        <p:txBody>
          <a:bodyPr wrap="square">
            <a:spAutoFit/>
          </a:bodyPr>
          <a:lstStyle/>
          <a:p>
            <a:pPr marL="285750" lvl="0" indent="-285750">
              <a:buFont typeface="Arial" pitchFamily="34" charset="0"/>
              <a:buChar char="•"/>
            </a:pPr>
            <a:r>
              <a:rPr lang="en-US" sz="2000" dirty="0" err="1"/>
              <a:t>OpenII</a:t>
            </a:r>
            <a:r>
              <a:rPr lang="en-US" sz="2000" dirty="0"/>
              <a:t> is a collaborative effort, spearheaded by the MITRE Corporation, to create a suite of open-source tools for information integration.</a:t>
            </a:r>
          </a:p>
          <a:p>
            <a:pPr marL="285750" lvl="0" indent="-285750">
              <a:buFont typeface="Arial" pitchFamily="34" charset="0"/>
              <a:buChar char="•"/>
            </a:pPr>
            <a:r>
              <a:rPr lang="en-US" sz="2000" dirty="0"/>
              <a:t>The </a:t>
            </a:r>
            <a:r>
              <a:rPr lang="en-US" sz="2000" dirty="0" err="1"/>
              <a:t>OpenII</a:t>
            </a:r>
            <a:r>
              <a:rPr lang="en-US" sz="2000" dirty="0"/>
              <a:t> Harmony tool was used in the Domain Redundancy Identification Proof of Concept to match the contents of the NIEM Immigration and Screening domains.</a:t>
            </a:r>
          </a:p>
          <a:p>
            <a:pPr marL="285750" lvl="0" indent="-285750">
              <a:buFont typeface="Arial" pitchFamily="34" charset="0"/>
              <a:buChar char="•"/>
            </a:pPr>
            <a:r>
              <a:rPr lang="en-US" sz="2000" dirty="0"/>
              <a:t>The Domain Management best practices presented in this document assumes a familiarity with the </a:t>
            </a:r>
            <a:r>
              <a:rPr lang="en-US" sz="2000" dirty="0" err="1"/>
              <a:t>OpenII</a:t>
            </a:r>
            <a:r>
              <a:rPr lang="en-US" sz="2000" dirty="0"/>
              <a:t> tools listed above, MS-Excel and Schema Central, an interactive tool to traverse and search XML schemas (</a:t>
            </a:r>
            <a:r>
              <a:rPr lang="en-US" sz="2000" u="sng" dirty="0">
                <a:hlinkClick r:id="rId3"/>
              </a:rPr>
              <a:t>www.schemacentral.com</a:t>
            </a:r>
            <a:r>
              <a:rPr lang="en-US" sz="2000" dirty="0"/>
              <a:t>).   It is not intended to be a step-by-step user tutorial on how to operate these tools; it is intended to provide guidance in using the tools in performing the specific domain management tasks of identifying  domain redundancies and BIECs.  For </a:t>
            </a:r>
            <a:r>
              <a:rPr lang="en-US" sz="2000" dirty="0" err="1"/>
              <a:t>OpenII</a:t>
            </a:r>
            <a:r>
              <a:rPr lang="en-US" sz="2000" dirty="0"/>
              <a:t> operating instructions, the user is encouraged to view the tool documentation and FAQs provided in the </a:t>
            </a:r>
            <a:r>
              <a:rPr lang="en-US" sz="2000" dirty="0" err="1"/>
              <a:t>OpenII</a:t>
            </a:r>
            <a:r>
              <a:rPr lang="en-US" sz="2000" dirty="0"/>
              <a:t> user interface.  </a:t>
            </a:r>
          </a:p>
        </p:txBody>
      </p:sp>
    </p:spTree>
    <p:extLst>
      <p:ext uri="{BB962C8B-B14F-4D97-AF65-F5344CB8AC3E}">
        <p14:creationId xmlns:p14="http://schemas.microsoft.com/office/powerpoint/2010/main" val="211927865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514350" y="242100"/>
            <a:ext cx="7162800" cy="533400"/>
          </a:xfrm>
        </p:spPr>
        <p:txBody>
          <a:bodyPr>
            <a:normAutofit fontScale="90000"/>
          </a:bodyPr>
          <a:lstStyle/>
          <a:p>
            <a:r>
              <a:rPr lang="en-US" dirty="0" smtClean="0">
                <a:latin typeface="Arial" charset="0"/>
                <a:cs typeface="Arial" charset="0"/>
              </a:rPr>
              <a:t>Methodology for Identifying Domain Redundancies</a:t>
            </a:r>
          </a:p>
        </p:txBody>
      </p:sp>
      <p:sp>
        <p:nvSpPr>
          <p:cNvPr id="5123" name="Content Placeholder 2"/>
          <p:cNvSpPr>
            <a:spLocks noGrp="1"/>
          </p:cNvSpPr>
          <p:nvPr>
            <p:ph idx="4294967295"/>
          </p:nvPr>
        </p:nvSpPr>
        <p:spPr>
          <a:xfrm>
            <a:off x="571499" y="1143000"/>
            <a:ext cx="8162925" cy="5181600"/>
          </a:xfrm>
          <a:prstGeom prst="rect">
            <a:avLst/>
          </a:prstGeom>
        </p:spPr>
        <p:txBody>
          <a:bodyPr/>
          <a:lstStyle/>
          <a:p>
            <a:pPr marL="0" indent="0">
              <a:buNone/>
            </a:pPr>
            <a:r>
              <a:rPr lang="en-US" sz="1800" dirty="0" smtClean="0">
                <a:latin typeface="Arial" charset="0"/>
                <a:cs typeface="Arial" charset="0"/>
              </a:rPr>
              <a:t>1. Matching </a:t>
            </a:r>
          </a:p>
          <a:p>
            <a:pPr marL="684212" lvl="1" indent="-342900">
              <a:buClrTx/>
              <a:buFont typeface="+mj-lt"/>
              <a:buAutoNum type="alphaLcPeriod"/>
            </a:pPr>
            <a:r>
              <a:rPr lang="en-US" sz="1600" dirty="0" smtClean="0">
                <a:latin typeface="Arial" charset="0"/>
                <a:cs typeface="Arial" charset="0"/>
              </a:rPr>
              <a:t>Import NIEM Immigration and Screening schemas into OpenII.</a:t>
            </a:r>
          </a:p>
          <a:p>
            <a:pPr marL="684212" lvl="1" indent="-342900">
              <a:buClrTx/>
              <a:buFont typeface="+mj-lt"/>
              <a:buAutoNum type="alphaLcPeriod"/>
            </a:pPr>
            <a:r>
              <a:rPr lang="en-US" sz="1600" dirty="0" smtClean="0">
                <a:latin typeface="Arial" charset="0"/>
                <a:cs typeface="Arial" charset="0"/>
              </a:rPr>
              <a:t>Run Matchers in Harmony to generate match scores.</a:t>
            </a:r>
          </a:p>
          <a:p>
            <a:pPr marL="684212" lvl="1" indent="-342900">
              <a:buClrTx/>
              <a:buFont typeface="+mj-lt"/>
              <a:buAutoNum type="alphaLcPeriod"/>
            </a:pPr>
            <a:r>
              <a:rPr lang="en-US" sz="1600" dirty="0" smtClean="0">
                <a:latin typeface="Arial" charset="0"/>
                <a:cs typeface="Arial" charset="0"/>
              </a:rPr>
              <a:t>Export Mapping in MS-Excel format.</a:t>
            </a:r>
          </a:p>
          <a:p>
            <a:pPr marL="0" indent="0">
              <a:buNone/>
            </a:pPr>
            <a:r>
              <a:rPr lang="en-US" sz="1800" dirty="0" smtClean="0">
                <a:latin typeface="Arial" charset="0"/>
                <a:cs typeface="Arial" charset="0"/>
              </a:rPr>
              <a:t>2. Discovery </a:t>
            </a:r>
          </a:p>
          <a:p>
            <a:pPr marL="684212" lvl="1" indent="-342900">
              <a:buClrTx/>
              <a:buFont typeface="+mj-lt"/>
              <a:buAutoNum type="alphaLcPeriod"/>
            </a:pPr>
            <a:r>
              <a:rPr lang="en-US" sz="1600" dirty="0" smtClean="0">
                <a:latin typeface="Arial" charset="0"/>
                <a:cs typeface="Arial" charset="0"/>
              </a:rPr>
              <a:t>Open Mapping in MS-Excel.</a:t>
            </a:r>
          </a:p>
          <a:p>
            <a:pPr marL="684212" lvl="1" indent="-342900">
              <a:buClrTx/>
              <a:buFont typeface="+mj-lt"/>
              <a:buAutoNum type="alphaLcPeriod"/>
            </a:pPr>
            <a:r>
              <a:rPr lang="en-US" sz="1600" dirty="0" smtClean="0">
                <a:latin typeface="Arial" charset="0"/>
                <a:cs typeface="Arial" charset="0"/>
              </a:rPr>
              <a:t>Sort and filter to cluster strong matches. </a:t>
            </a:r>
          </a:p>
          <a:p>
            <a:pPr marL="684212" lvl="1" indent="-342900">
              <a:buClrTx/>
              <a:buFont typeface="+mj-lt"/>
              <a:buAutoNum type="alphaLcPeriod"/>
            </a:pPr>
            <a:r>
              <a:rPr lang="en-US" sz="1600" dirty="0" smtClean="0">
                <a:latin typeface="Arial" charset="0"/>
                <a:cs typeface="Arial" charset="0"/>
              </a:rPr>
              <a:t>Examine clusters to identify topics containing redundant terms and concepts.</a:t>
            </a:r>
          </a:p>
          <a:p>
            <a:pPr marL="0" indent="0">
              <a:buNone/>
            </a:pPr>
            <a:r>
              <a:rPr lang="en-US" sz="1800" dirty="0" smtClean="0">
                <a:latin typeface="Arial" charset="0"/>
                <a:cs typeface="Arial" charset="0"/>
              </a:rPr>
              <a:t>3. Confirmation</a:t>
            </a:r>
          </a:p>
          <a:p>
            <a:pPr marL="684212" lvl="1" indent="-342900">
              <a:buClrTx/>
              <a:buFont typeface="+mj-lt"/>
              <a:buAutoNum type="alphaLcPeriod"/>
            </a:pPr>
            <a:r>
              <a:rPr lang="en-US" sz="1600" dirty="0" smtClean="0">
                <a:latin typeface="Arial" charset="0"/>
                <a:cs typeface="Arial" charset="0"/>
              </a:rPr>
              <a:t>Search on terms and concepts in Harmony to identify related Types and Elements. </a:t>
            </a:r>
          </a:p>
          <a:p>
            <a:pPr marL="684212" lvl="1" indent="-342900">
              <a:buClrTx/>
              <a:buFont typeface="+mj-lt"/>
              <a:buAutoNum type="alphaLcPeriod"/>
            </a:pPr>
            <a:r>
              <a:rPr lang="en-US" sz="1600" dirty="0" smtClean="0">
                <a:latin typeface="Arial" charset="0"/>
                <a:cs typeface="Arial" charset="0"/>
              </a:rPr>
              <a:t>Open NIEM 2.1 in Schema Central (schemacentral.com).</a:t>
            </a:r>
          </a:p>
          <a:p>
            <a:pPr marL="684212" lvl="1" indent="-342900">
              <a:buClrTx/>
              <a:buFont typeface="+mj-lt"/>
              <a:buAutoNum type="alphaLcPeriod"/>
            </a:pPr>
            <a:r>
              <a:rPr lang="en-US" sz="1600" dirty="0" smtClean="0">
                <a:latin typeface="Arial" charset="0"/>
                <a:cs typeface="Arial" charset="0"/>
              </a:rPr>
              <a:t>Confirm involved Types and Elements for an area of redundancy through searches and </a:t>
            </a:r>
            <a:r>
              <a:rPr lang="en-US" sz="1600" dirty="0">
                <a:latin typeface="Arial" charset="0"/>
                <a:cs typeface="Arial" charset="0"/>
              </a:rPr>
              <a:t>U</a:t>
            </a:r>
            <a:r>
              <a:rPr lang="en-US" sz="1600" dirty="0" smtClean="0">
                <a:latin typeface="Arial" charset="0"/>
                <a:cs typeface="Arial" charset="0"/>
              </a:rPr>
              <a:t>sed in/Used by link navigation.</a:t>
            </a:r>
          </a:p>
          <a:p>
            <a:pPr marL="0" indent="0">
              <a:buNone/>
            </a:pPr>
            <a:r>
              <a:rPr lang="en-US" sz="1800" dirty="0" smtClean="0">
                <a:latin typeface="Arial" charset="0"/>
                <a:cs typeface="Arial" charset="0"/>
              </a:rPr>
              <a:t>4. Documentation</a:t>
            </a:r>
          </a:p>
          <a:p>
            <a:pPr marL="684212" lvl="1" indent="-342900">
              <a:buClrTx/>
              <a:buFont typeface="+mj-lt"/>
              <a:buAutoNum type="alphaLcPeriod"/>
            </a:pPr>
            <a:r>
              <a:rPr lang="en-US" sz="1600" dirty="0" smtClean="0">
                <a:latin typeface="Arial" charset="0"/>
                <a:cs typeface="Arial" charset="0"/>
              </a:rPr>
              <a:t>Construct UML diagrams depicting involved Types and Elements.</a:t>
            </a:r>
          </a:p>
          <a:p>
            <a:pPr marL="0" indent="0">
              <a:buNone/>
            </a:pPr>
            <a:endParaRPr lang="en-US" dirty="0" smtClean="0">
              <a:latin typeface="Arial" charset="0"/>
              <a:cs typeface="Arial" charset="0"/>
            </a:endParaRPr>
          </a:p>
        </p:txBody>
      </p:sp>
      <p:sp>
        <p:nvSpPr>
          <p:cNvPr id="4" name="Slide Number Placeholder 3"/>
          <p:cNvSpPr>
            <a:spLocks noGrp="1"/>
          </p:cNvSpPr>
          <p:nvPr>
            <p:ph type="sldNum" sz="quarter" idx="10"/>
          </p:nvPr>
        </p:nvSpPr>
        <p:spPr/>
        <p:txBody>
          <a:bodyPr/>
          <a:lstStyle/>
          <a:p>
            <a:pPr>
              <a:defRPr/>
            </a:pPr>
            <a:fld id="{DDAE3D60-81CF-43AC-B2F0-BFA04FDE44E5}" type="slidenum">
              <a:rPr lang="en-US" smtClean="0"/>
              <a:pPr>
                <a:defRPr/>
              </a:pPr>
              <a:t>36</a:t>
            </a:fld>
            <a:endParaRPr lang="en-US" dirty="0"/>
          </a:p>
        </p:txBody>
      </p:sp>
    </p:spTree>
    <p:extLst>
      <p:ext uri="{BB962C8B-B14F-4D97-AF65-F5344CB8AC3E}">
        <p14:creationId xmlns:p14="http://schemas.microsoft.com/office/powerpoint/2010/main" val="8362137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514350" y="242100"/>
            <a:ext cx="7162800" cy="533400"/>
          </a:xfrm>
        </p:spPr>
        <p:txBody>
          <a:bodyPr/>
          <a:lstStyle/>
          <a:p>
            <a:r>
              <a:rPr lang="en-US" dirty="0" smtClean="0">
                <a:latin typeface="Arial" charset="0"/>
                <a:cs typeface="Arial" charset="0"/>
              </a:rPr>
              <a:t>Best Practices - Matching</a:t>
            </a:r>
          </a:p>
        </p:txBody>
      </p:sp>
      <p:sp>
        <p:nvSpPr>
          <p:cNvPr id="5123" name="Content Placeholder 2"/>
          <p:cNvSpPr>
            <a:spLocks noGrp="1"/>
          </p:cNvSpPr>
          <p:nvPr>
            <p:ph idx="4294967295"/>
          </p:nvPr>
        </p:nvSpPr>
        <p:spPr>
          <a:xfrm>
            <a:off x="571499" y="1143000"/>
            <a:ext cx="8162925" cy="5181600"/>
          </a:xfrm>
          <a:prstGeom prst="rect">
            <a:avLst/>
          </a:prstGeom>
        </p:spPr>
        <p:txBody>
          <a:bodyPr/>
          <a:lstStyle/>
          <a:p>
            <a:r>
              <a:rPr lang="en-US" sz="1800" dirty="0" smtClean="0">
                <a:latin typeface="Arial" charset="0"/>
                <a:cs typeface="Arial" charset="0"/>
              </a:rPr>
              <a:t>Import </a:t>
            </a:r>
            <a:r>
              <a:rPr lang="en-US" sz="1800" dirty="0">
                <a:latin typeface="Arial" charset="0"/>
                <a:cs typeface="Arial" charset="0"/>
              </a:rPr>
              <a:t>NIEM </a:t>
            </a:r>
            <a:r>
              <a:rPr lang="en-US" sz="1800" dirty="0" smtClean="0">
                <a:latin typeface="Arial" charset="0"/>
                <a:cs typeface="Arial" charset="0"/>
              </a:rPr>
              <a:t>Immigration </a:t>
            </a:r>
            <a:r>
              <a:rPr lang="en-US" sz="1800" dirty="0">
                <a:latin typeface="Arial" charset="0"/>
                <a:cs typeface="Arial" charset="0"/>
              </a:rPr>
              <a:t>and </a:t>
            </a:r>
            <a:r>
              <a:rPr lang="en-US" sz="1800" dirty="0" smtClean="0">
                <a:latin typeface="Arial" charset="0"/>
                <a:cs typeface="Arial" charset="0"/>
              </a:rPr>
              <a:t>Screening </a:t>
            </a:r>
            <a:r>
              <a:rPr lang="en-US" sz="1800" dirty="0">
                <a:latin typeface="Arial" charset="0"/>
                <a:cs typeface="Arial" charset="0"/>
              </a:rPr>
              <a:t>schemas into </a:t>
            </a:r>
            <a:r>
              <a:rPr lang="en-US" sz="1800" dirty="0" smtClean="0">
                <a:latin typeface="Arial" charset="0"/>
                <a:cs typeface="Arial" charset="0"/>
              </a:rPr>
              <a:t>OpenII</a:t>
            </a:r>
          </a:p>
          <a:p>
            <a:pPr lvl="1"/>
            <a:r>
              <a:rPr lang="en-US" sz="1600" dirty="0" smtClean="0">
                <a:latin typeface="Arial" charset="0"/>
                <a:cs typeface="Arial" charset="0"/>
              </a:rPr>
              <a:t>Use latest version of OpenII at SourceForge.net.</a:t>
            </a:r>
          </a:p>
          <a:p>
            <a:pPr lvl="1"/>
            <a:r>
              <a:rPr lang="en-US" sz="1600" dirty="0" smtClean="0">
                <a:latin typeface="Arial" charset="0"/>
                <a:cs typeface="Arial" charset="0"/>
              </a:rPr>
              <a:t>Use XSD Importer Separate when importing NIEM schemas so that the components of each NIEM schemas are imported as separate Schemas (e.g. (intel)ligence, (j)ustice).</a:t>
            </a:r>
          </a:p>
          <a:p>
            <a:pPr lvl="1"/>
            <a:r>
              <a:rPr lang="en-US" sz="1600" dirty="0" smtClean="0">
                <a:latin typeface="Arial" charset="0"/>
                <a:cs typeface="Arial" charset="0"/>
              </a:rPr>
              <a:t>Create a </a:t>
            </a:r>
            <a:r>
              <a:rPr lang="en-US" sz="1600" dirty="0">
                <a:latin typeface="Arial" charset="0"/>
                <a:cs typeface="Arial" charset="0"/>
              </a:rPr>
              <a:t>P</a:t>
            </a:r>
            <a:r>
              <a:rPr lang="en-US" sz="1600" dirty="0" smtClean="0">
                <a:latin typeface="Arial" charset="0"/>
                <a:cs typeface="Arial" charset="0"/>
              </a:rPr>
              <a:t>roject, add the Immigration and Screening component Schemas that contain the Complex Object Types and Association Types add a </a:t>
            </a:r>
            <a:r>
              <a:rPr lang="en-US" sz="1600" dirty="0">
                <a:latin typeface="Arial" charset="0"/>
                <a:cs typeface="Arial" charset="0"/>
              </a:rPr>
              <a:t>M</a:t>
            </a:r>
            <a:r>
              <a:rPr lang="en-US" sz="1600" dirty="0" smtClean="0">
                <a:latin typeface="Arial" charset="0"/>
                <a:cs typeface="Arial" charset="0"/>
              </a:rPr>
              <a:t>apping of the two Schemas.</a:t>
            </a:r>
            <a:endParaRPr lang="en-US" sz="1600" dirty="0"/>
          </a:p>
          <a:p>
            <a:r>
              <a:rPr lang="en-US" sz="1800" dirty="0">
                <a:latin typeface="Arial" charset="0"/>
                <a:cs typeface="Arial" charset="0"/>
              </a:rPr>
              <a:t>Run matchers in Harmony to generate match scores.</a:t>
            </a:r>
          </a:p>
          <a:p>
            <a:pPr lvl="1"/>
            <a:r>
              <a:rPr lang="en-US" sz="1600" dirty="0">
                <a:latin typeface="Arial" charset="0"/>
                <a:cs typeface="Arial" charset="0"/>
              </a:rPr>
              <a:t>Open the Mapping in Harmony, Alphabetize the view, Set Focus on Complex Object Type (COT) and Association Type in each Schema, and expand these Types  to show Elements.</a:t>
            </a:r>
          </a:p>
          <a:p>
            <a:pPr lvl="1"/>
            <a:r>
              <a:rPr lang="en-US" sz="1600" dirty="0">
                <a:latin typeface="Arial" charset="0"/>
                <a:cs typeface="Arial" charset="0"/>
              </a:rPr>
              <a:t> Run Voter Merger matcher, select Custom Matchers, use default Matchers, choose Match by Type – Entity matching option.</a:t>
            </a:r>
          </a:p>
          <a:p>
            <a:pPr lvl="1"/>
            <a:r>
              <a:rPr lang="en-US" sz="1600" dirty="0">
                <a:latin typeface="Arial" charset="0"/>
                <a:cs typeface="Arial" charset="0"/>
              </a:rPr>
              <a:t>Save Project to preserve matches.</a:t>
            </a:r>
          </a:p>
          <a:p>
            <a:r>
              <a:rPr lang="en-US" sz="1800" dirty="0">
                <a:latin typeface="Arial" charset="0"/>
                <a:cs typeface="Arial" charset="0"/>
              </a:rPr>
              <a:t>Export Mapping in MS-Excel format.</a:t>
            </a:r>
          </a:p>
          <a:p>
            <a:pPr marL="342900" lvl="1" indent="-342900">
              <a:buFont typeface="Arial"/>
              <a:buChar char="•"/>
            </a:pPr>
            <a:r>
              <a:rPr lang="en-US" sz="1800" dirty="0">
                <a:latin typeface="Arial" charset="0"/>
                <a:cs typeface="Arial" charset="0"/>
              </a:rPr>
              <a:t>Use MS-Excel Exporter 2 to export Mapping so that all matched and unmatched entities from both Schemas are exported.</a:t>
            </a:r>
          </a:p>
          <a:p>
            <a:pPr marL="0" indent="0">
              <a:buNone/>
            </a:pPr>
            <a:endParaRPr lang="en-US" dirty="0" smtClean="0">
              <a:latin typeface="Arial" charset="0"/>
              <a:cs typeface="Arial" charset="0"/>
            </a:endParaRPr>
          </a:p>
        </p:txBody>
      </p:sp>
      <p:sp>
        <p:nvSpPr>
          <p:cNvPr id="4" name="Slide Number Placeholder 3"/>
          <p:cNvSpPr>
            <a:spLocks noGrp="1"/>
          </p:cNvSpPr>
          <p:nvPr>
            <p:ph type="sldNum" sz="quarter" idx="10"/>
          </p:nvPr>
        </p:nvSpPr>
        <p:spPr/>
        <p:txBody>
          <a:bodyPr/>
          <a:lstStyle/>
          <a:p>
            <a:pPr>
              <a:defRPr/>
            </a:pPr>
            <a:fld id="{DDAE3D60-81CF-43AC-B2F0-BFA04FDE44E5}" type="slidenum">
              <a:rPr lang="en-US" smtClean="0"/>
              <a:pPr>
                <a:defRPr/>
              </a:pPr>
              <a:t>37</a:t>
            </a:fld>
            <a:endParaRPr lang="en-US" dirty="0"/>
          </a:p>
        </p:txBody>
      </p:sp>
    </p:spTree>
    <p:extLst>
      <p:ext uri="{BB962C8B-B14F-4D97-AF65-F5344CB8AC3E}">
        <p14:creationId xmlns:p14="http://schemas.microsoft.com/office/powerpoint/2010/main" val="326013829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514350" y="242100"/>
            <a:ext cx="7162800" cy="533400"/>
          </a:xfrm>
        </p:spPr>
        <p:txBody>
          <a:bodyPr>
            <a:normAutofit fontScale="90000"/>
          </a:bodyPr>
          <a:lstStyle/>
          <a:p>
            <a:r>
              <a:rPr lang="en-US" dirty="0">
                <a:latin typeface="Arial" charset="0"/>
                <a:cs typeface="Arial" charset="0"/>
              </a:rPr>
              <a:t>E</a:t>
            </a:r>
            <a:r>
              <a:rPr lang="en-US" dirty="0" smtClean="0">
                <a:latin typeface="Arial" charset="0"/>
                <a:cs typeface="Arial" charset="0"/>
              </a:rPr>
              <a:t>xample – Matching (Harmony)</a:t>
            </a:r>
          </a:p>
        </p:txBody>
      </p:sp>
      <p:sp>
        <p:nvSpPr>
          <p:cNvPr id="5123" name="Content Placeholder 2"/>
          <p:cNvSpPr>
            <a:spLocks noGrp="1"/>
          </p:cNvSpPr>
          <p:nvPr>
            <p:ph idx="4294967295"/>
          </p:nvPr>
        </p:nvSpPr>
        <p:spPr>
          <a:xfrm>
            <a:off x="571499" y="1143000"/>
            <a:ext cx="8162925" cy="5181600"/>
          </a:xfrm>
          <a:prstGeom prst="rect">
            <a:avLst/>
          </a:prstGeom>
        </p:spPr>
        <p:txBody>
          <a:bodyPr/>
          <a:lstStyle/>
          <a:p>
            <a:pPr marL="341312" lvl="1" indent="0">
              <a:buClr>
                <a:srgbClr val="FFC000"/>
              </a:buClr>
              <a:buNone/>
            </a:pPr>
            <a:r>
              <a:rPr lang="en-US" sz="1600" dirty="0" smtClean="0">
                <a:latin typeface="Arial" charset="0"/>
                <a:cs typeface="Arial" charset="0"/>
              </a:rPr>
              <a:t> </a:t>
            </a:r>
          </a:p>
          <a:p>
            <a:pPr marL="0" indent="0">
              <a:buNone/>
            </a:pPr>
            <a:endParaRPr lang="en-US" dirty="0" smtClean="0">
              <a:latin typeface="Arial" charset="0"/>
              <a:cs typeface="Arial" charset="0"/>
            </a:endParaRPr>
          </a:p>
        </p:txBody>
      </p:sp>
      <p:sp>
        <p:nvSpPr>
          <p:cNvPr id="4" name="Slide Number Placeholder 3"/>
          <p:cNvSpPr>
            <a:spLocks noGrp="1"/>
          </p:cNvSpPr>
          <p:nvPr>
            <p:ph type="sldNum" sz="quarter" idx="10"/>
          </p:nvPr>
        </p:nvSpPr>
        <p:spPr/>
        <p:txBody>
          <a:bodyPr/>
          <a:lstStyle/>
          <a:p>
            <a:pPr>
              <a:defRPr/>
            </a:pPr>
            <a:fld id="{DDAE3D60-81CF-43AC-B2F0-BFA04FDE44E5}" type="slidenum">
              <a:rPr lang="en-US" smtClean="0"/>
              <a:pPr>
                <a:defRPr/>
              </a:pPr>
              <a:t>38</a:t>
            </a:fld>
            <a:endParaRPr lang="en-US" dirty="0"/>
          </a:p>
        </p:txBody>
      </p:sp>
      <p:pic>
        <p:nvPicPr>
          <p:cNvPr id="6" name="Picture 5"/>
          <p:cNvPicPr/>
          <p:nvPr/>
        </p:nvPicPr>
        <p:blipFill>
          <a:blip r:embed="rId2"/>
          <a:stretch>
            <a:fillRect/>
          </a:stretch>
        </p:blipFill>
        <p:spPr>
          <a:xfrm>
            <a:off x="567159" y="1111170"/>
            <a:ext cx="8183302" cy="4780344"/>
          </a:xfrm>
          <a:prstGeom prst="rect">
            <a:avLst/>
          </a:prstGeom>
        </p:spPr>
      </p:pic>
    </p:spTree>
    <p:extLst>
      <p:ext uri="{BB962C8B-B14F-4D97-AF65-F5344CB8AC3E}">
        <p14:creationId xmlns:p14="http://schemas.microsoft.com/office/powerpoint/2010/main" val="318987026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514350" y="242100"/>
            <a:ext cx="7162800" cy="533400"/>
          </a:xfrm>
        </p:spPr>
        <p:txBody>
          <a:bodyPr/>
          <a:lstStyle/>
          <a:p>
            <a:r>
              <a:rPr lang="en-US" dirty="0" smtClean="0">
                <a:latin typeface="Arial" charset="0"/>
                <a:cs typeface="Arial" charset="0"/>
              </a:rPr>
              <a:t>Best Practices - Discovery</a:t>
            </a:r>
          </a:p>
        </p:txBody>
      </p:sp>
      <p:sp>
        <p:nvSpPr>
          <p:cNvPr id="5123" name="Content Placeholder 2"/>
          <p:cNvSpPr>
            <a:spLocks noGrp="1"/>
          </p:cNvSpPr>
          <p:nvPr>
            <p:ph idx="4294967295"/>
          </p:nvPr>
        </p:nvSpPr>
        <p:spPr>
          <a:xfrm>
            <a:off x="571499" y="1143000"/>
            <a:ext cx="8162925" cy="5181600"/>
          </a:xfrm>
          <a:prstGeom prst="rect">
            <a:avLst/>
          </a:prstGeom>
        </p:spPr>
        <p:txBody>
          <a:bodyPr/>
          <a:lstStyle/>
          <a:p>
            <a:pPr>
              <a:buClr>
                <a:srgbClr val="FFC000"/>
              </a:buClr>
            </a:pPr>
            <a:r>
              <a:rPr lang="en-US" sz="1800" dirty="0">
                <a:latin typeface="Arial" charset="0"/>
                <a:cs typeface="Arial" charset="0"/>
              </a:rPr>
              <a:t>Open Mapping in MS-Excel.</a:t>
            </a:r>
          </a:p>
          <a:p>
            <a:pPr>
              <a:buClr>
                <a:srgbClr val="FFC000"/>
              </a:buClr>
            </a:pPr>
            <a:r>
              <a:rPr lang="en-US" sz="1800" dirty="0">
                <a:latin typeface="Arial" charset="0"/>
                <a:cs typeface="Arial" charset="0"/>
              </a:rPr>
              <a:t>Sort and filter to cluster strong matches</a:t>
            </a:r>
            <a:r>
              <a:rPr lang="en-US" sz="1800" dirty="0" smtClean="0">
                <a:latin typeface="Arial" charset="0"/>
                <a:cs typeface="Arial" charset="0"/>
              </a:rPr>
              <a:t>. </a:t>
            </a:r>
          </a:p>
          <a:p>
            <a:pPr lvl="1">
              <a:buClr>
                <a:srgbClr val="FFC000"/>
              </a:buClr>
            </a:pPr>
            <a:r>
              <a:rPr lang="en-US" sz="1600" dirty="0" smtClean="0">
                <a:latin typeface="Arial" charset="0"/>
                <a:cs typeface="Arial" charset="0"/>
              </a:rPr>
              <a:t>Hide Source and Target Elements and Documentation (columns B, C, E and F).</a:t>
            </a:r>
          </a:p>
          <a:p>
            <a:pPr lvl="1">
              <a:buClr>
                <a:srgbClr val="FFC000"/>
              </a:buClr>
            </a:pPr>
            <a:r>
              <a:rPr lang="en-US" sz="1600" dirty="0" smtClean="0">
                <a:latin typeface="Arial" charset="0"/>
                <a:cs typeface="Arial" charset="0"/>
              </a:rPr>
              <a:t>Sort A-Z on Source Type (</a:t>
            </a:r>
            <a:r>
              <a:rPr lang="en-US" sz="1600" dirty="0">
                <a:latin typeface="Arial" charset="0"/>
                <a:cs typeface="Arial" charset="0"/>
              </a:rPr>
              <a:t>c</a:t>
            </a:r>
            <a:r>
              <a:rPr lang="en-US" sz="1600" dirty="0" smtClean="0">
                <a:latin typeface="Arial" charset="0"/>
                <a:cs typeface="Arial" charset="0"/>
              </a:rPr>
              <a:t>olumn A), Largest to </a:t>
            </a:r>
            <a:r>
              <a:rPr lang="en-US" sz="1600" dirty="0">
                <a:latin typeface="Arial" charset="0"/>
                <a:cs typeface="Arial" charset="0"/>
              </a:rPr>
              <a:t>S</a:t>
            </a:r>
            <a:r>
              <a:rPr lang="en-US" sz="1600" dirty="0" smtClean="0">
                <a:latin typeface="Arial" charset="0"/>
                <a:cs typeface="Arial" charset="0"/>
              </a:rPr>
              <a:t>mallest on Score (column G). </a:t>
            </a:r>
          </a:p>
          <a:p>
            <a:pPr lvl="1">
              <a:buClr>
                <a:srgbClr val="FFC000"/>
              </a:buClr>
            </a:pPr>
            <a:r>
              <a:rPr lang="en-US" sz="1600" dirty="0" smtClean="0">
                <a:latin typeface="Arial" charset="0"/>
                <a:cs typeface="Arial" charset="0"/>
              </a:rPr>
              <a:t>Filter out/exclude  Source Types (column A) “[root]” and names containing text “Code” to hide extraneous matches.</a:t>
            </a:r>
          </a:p>
          <a:p>
            <a:pPr lvl="1">
              <a:buClr>
                <a:srgbClr val="FFC000"/>
              </a:buClr>
            </a:pPr>
            <a:r>
              <a:rPr lang="en-US" sz="1600" dirty="0" smtClean="0">
                <a:latin typeface="Arial" charset="0"/>
                <a:cs typeface="Arial" charset="0"/>
              </a:rPr>
              <a:t>Filter out/</a:t>
            </a:r>
            <a:r>
              <a:rPr lang="en-US" sz="1600" dirty="0">
                <a:latin typeface="Arial" charset="0"/>
                <a:cs typeface="Arial" charset="0"/>
              </a:rPr>
              <a:t>e</a:t>
            </a:r>
            <a:r>
              <a:rPr lang="en-US" sz="1600" dirty="0" smtClean="0">
                <a:latin typeface="Arial" charset="0"/>
                <a:cs typeface="Arial" charset="0"/>
              </a:rPr>
              <a:t>xclude Target Types (column D) names containing text “Code”.</a:t>
            </a:r>
          </a:p>
          <a:p>
            <a:pPr lvl="1">
              <a:buClr>
                <a:srgbClr val="FFC000"/>
              </a:buClr>
            </a:pPr>
            <a:r>
              <a:rPr lang="en-US" sz="1600" dirty="0" smtClean="0">
                <a:latin typeface="Arial" charset="0"/>
                <a:cs typeface="Arial" charset="0"/>
              </a:rPr>
              <a:t>Filter/include Scores (column G) greater than 0.6 (level may be higher or lower depending on the schemas being compared).</a:t>
            </a:r>
          </a:p>
          <a:p>
            <a:pPr>
              <a:buClr>
                <a:srgbClr val="FFC000"/>
              </a:buClr>
            </a:pPr>
            <a:r>
              <a:rPr lang="en-US" sz="1800" dirty="0" smtClean="0">
                <a:latin typeface="Arial" charset="0"/>
                <a:cs typeface="Arial" charset="0"/>
              </a:rPr>
              <a:t>Examine clusters to identify topics containing potentially redundant terms and concepts.</a:t>
            </a:r>
          </a:p>
          <a:p>
            <a:pPr lvl="1">
              <a:buClr>
                <a:srgbClr val="FFC000"/>
              </a:buClr>
            </a:pPr>
            <a:r>
              <a:rPr lang="en-US" sz="1600" dirty="0" smtClean="0">
                <a:latin typeface="Arial" charset="0"/>
                <a:cs typeface="Arial" charset="0"/>
              </a:rPr>
              <a:t>For example, the topic Marriage contains the following terms: Marriage, Union, Family.</a:t>
            </a:r>
          </a:p>
        </p:txBody>
      </p:sp>
      <p:sp>
        <p:nvSpPr>
          <p:cNvPr id="4" name="Slide Number Placeholder 3"/>
          <p:cNvSpPr>
            <a:spLocks noGrp="1"/>
          </p:cNvSpPr>
          <p:nvPr>
            <p:ph type="sldNum" sz="quarter" idx="10"/>
          </p:nvPr>
        </p:nvSpPr>
        <p:spPr/>
        <p:txBody>
          <a:bodyPr/>
          <a:lstStyle/>
          <a:p>
            <a:pPr>
              <a:defRPr/>
            </a:pPr>
            <a:fld id="{DDAE3D60-81CF-43AC-B2F0-BFA04FDE44E5}" type="slidenum">
              <a:rPr lang="en-US" smtClean="0"/>
              <a:pPr>
                <a:defRPr/>
              </a:pPr>
              <a:t>39</a:t>
            </a:fld>
            <a:endParaRPr lang="en-US" dirty="0"/>
          </a:p>
        </p:txBody>
      </p:sp>
    </p:spTree>
    <p:extLst>
      <p:ext uri="{BB962C8B-B14F-4D97-AF65-F5344CB8AC3E}">
        <p14:creationId xmlns:p14="http://schemas.microsoft.com/office/powerpoint/2010/main" val="5127980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Welcome and introductions</a:t>
            </a:r>
            <a:endParaRPr lang="en-US" dirty="0"/>
          </a:p>
        </p:txBody>
      </p:sp>
      <p:sp>
        <p:nvSpPr>
          <p:cNvPr id="3" name="Content Placeholder 2"/>
          <p:cNvSpPr>
            <a:spLocks noGrp="1"/>
          </p:cNvSpPr>
          <p:nvPr>
            <p:ph sz="quarter" idx="11"/>
          </p:nvPr>
        </p:nvSpPr>
        <p:spPr/>
        <p:txBody>
          <a:bodyPr>
            <a:normAutofit/>
          </a:bodyPr>
          <a:lstStyle/>
          <a:p>
            <a:r>
              <a:rPr lang="en-US" sz="2800" dirty="0" smtClean="0"/>
              <a:t>Name</a:t>
            </a:r>
          </a:p>
          <a:p>
            <a:r>
              <a:rPr lang="en-US" sz="2800" dirty="0" smtClean="0"/>
              <a:t>Organization</a:t>
            </a:r>
          </a:p>
          <a:p>
            <a:r>
              <a:rPr lang="en-US" sz="2800" dirty="0" smtClean="0"/>
              <a:t>Domain</a:t>
            </a:r>
          </a:p>
          <a:p>
            <a:r>
              <a:rPr lang="en-US" sz="2800" dirty="0" smtClean="0"/>
              <a:t>Why did you come to the workshop?</a:t>
            </a:r>
          </a:p>
          <a:p>
            <a:r>
              <a:rPr lang="en-US" sz="2800" dirty="0" smtClean="0"/>
              <a:t>What do you hope to get out of today?</a:t>
            </a:r>
            <a:endParaRPr lang="en-US" sz="2800" dirty="0"/>
          </a:p>
        </p:txBody>
      </p:sp>
    </p:spTree>
    <p:extLst>
      <p:ext uri="{BB962C8B-B14F-4D97-AF65-F5344CB8AC3E}">
        <p14:creationId xmlns:p14="http://schemas.microsoft.com/office/powerpoint/2010/main" val="12842538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514350" y="242100"/>
            <a:ext cx="7162800" cy="533400"/>
          </a:xfrm>
        </p:spPr>
        <p:txBody>
          <a:bodyPr>
            <a:normAutofit fontScale="90000"/>
          </a:bodyPr>
          <a:lstStyle/>
          <a:p>
            <a:r>
              <a:rPr lang="en-US" dirty="0">
                <a:latin typeface="Arial" charset="0"/>
                <a:cs typeface="Arial" charset="0"/>
              </a:rPr>
              <a:t>E</a:t>
            </a:r>
            <a:r>
              <a:rPr lang="en-US" dirty="0" smtClean="0">
                <a:latin typeface="Arial" charset="0"/>
                <a:cs typeface="Arial" charset="0"/>
              </a:rPr>
              <a:t>xample – Discovery (MS-Excel)</a:t>
            </a:r>
          </a:p>
        </p:txBody>
      </p:sp>
      <p:sp>
        <p:nvSpPr>
          <p:cNvPr id="5123" name="Content Placeholder 2"/>
          <p:cNvSpPr>
            <a:spLocks noGrp="1"/>
          </p:cNvSpPr>
          <p:nvPr>
            <p:ph idx="4294967295"/>
          </p:nvPr>
        </p:nvSpPr>
        <p:spPr>
          <a:xfrm>
            <a:off x="502051" y="1119851"/>
            <a:ext cx="8162925" cy="5181600"/>
          </a:xfrm>
          <a:prstGeom prst="rect">
            <a:avLst/>
          </a:prstGeom>
        </p:spPr>
        <p:txBody>
          <a:bodyPr/>
          <a:lstStyle/>
          <a:p>
            <a:pPr marL="341312" lvl="1" indent="0">
              <a:buClr>
                <a:srgbClr val="FFC000"/>
              </a:buClr>
              <a:buNone/>
            </a:pPr>
            <a:r>
              <a:rPr lang="en-US" sz="1600" dirty="0" smtClean="0">
                <a:latin typeface="Arial" charset="0"/>
                <a:cs typeface="Arial" charset="0"/>
              </a:rPr>
              <a:t> </a:t>
            </a:r>
          </a:p>
          <a:p>
            <a:pPr marL="0" indent="0">
              <a:buNone/>
            </a:pPr>
            <a:endParaRPr lang="en-US" dirty="0" smtClean="0">
              <a:latin typeface="Arial" charset="0"/>
              <a:cs typeface="Arial" charset="0"/>
            </a:endParaRPr>
          </a:p>
        </p:txBody>
      </p:sp>
      <p:sp>
        <p:nvSpPr>
          <p:cNvPr id="4" name="Slide Number Placeholder 3"/>
          <p:cNvSpPr>
            <a:spLocks noGrp="1"/>
          </p:cNvSpPr>
          <p:nvPr>
            <p:ph type="sldNum" sz="quarter" idx="10"/>
          </p:nvPr>
        </p:nvSpPr>
        <p:spPr/>
        <p:txBody>
          <a:bodyPr/>
          <a:lstStyle/>
          <a:p>
            <a:pPr>
              <a:defRPr/>
            </a:pPr>
            <a:fld id="{DDAE3D60-81CF-43AC-B2F0-BFA04FDE44E5}" type="slidenum">
              <a:rPr lang="en-US" smtClean="0"/>
              <a:pPr>
                <a:defRPr/>
              </a:pPr>
              <a:t>40</a:t>
            </a:fld>
            <a:endParaRPr lang="en-US" dirty="0"/>
          </a:p>
        </p:txBody>
      </p:sp>
      <p:pic>
        <p:nvPicPr>
          <p:cNvPr id="7" name="Picture 6"/>
          <p:cNvPicPr/>
          <p:nvPr/>
        </p:nvPicPr>
        <p:blipFill>
          <a:blip r:embed="rId2"/>
          <a:stretch>
            <a:fillRect/>
          </a:stretch>
        </p:blipFill>
        <p:spPr>
          <a:xfrm>
            <a:off x="625033" y="1203767"/>
            <a:ext cx="7616142" cy="4745620"/>
          </a:xfrm>
          <a:prstGeom prst="rect">
            <a:avLst/>
          </a:prstGeom>
        </p:spPr>
      </p:pic>
    </p:spTree>
    <p:extLst>
      <p:ext uri="{BB962C8B-B14F-4D97-AF65-F5344CB8AC3E}">
        <p14:creationId xmlns:p14="http://schemas.microsoft.com/office/powerpoint/2010/main" val="388432738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514350" y="242100"/>
            <a:ext cx="7162800" cy="533400"/>
          </a:xfrm>
        </p:spPr>
        <p:txBody>
          <a:bodyPr>
            <a:normAutofit fontScale="90000"/>
          </a:bodyPr>
          <a:lstStyle/>
          <a:p>
            <a:r>
              <a:rPr lang="en-US" dirty="0" smtClean="0">
                <a:latin typeface="Arial" charset="0"/>
                <a:cs typeface="Arial" charset="0"/>
              </a:rPr>
              <a:t>Best Practices - Confirmation</a:t>
            </a:r>
          </a:p>
        </p:txBody>
      </p:sp>
      <p:sp>
        <p:nvSpPr>
          <p:cNvPr id="5123" name="Content Placeholder 2"/>
          <p:cNvSpPr>
            <a:spLocks noGrp="1"/>
          </p:cNvSpPr>
          <p:nvPr>
            <p:ph idx="4294967295"/>
          </p:nvPr>
        </p:nvSpPr>
        <p:spPr>
          <a:xfrm>
            <a:off x="571499" y="1143000"/>
            <a:ext cx="8162925" cy="5181600"/>
          </a:xfrm>
          <a:prstGeom prst="rect">
            <a:avLst/>
          </a:prstGeom>
        </p:spPr>
        <p:txBody>
          <a:bodyPr/>
          <a:lstStyle/>
          <a:p>
            <a:pPr>
              <a:buClr>
                <a:srgbClr val="FFC000"/>
              </a:buClr>
            </a:pPr>
            <a:r>
              <a:rPr lang="en-US" sz="1800" dirty="0" smtClean="0">
                <a:latin typeface="Arial" charset="0"/>
                <a:cs typeface="Arial" charset="0"/>
              </a:rPr>
              <a:t>Search on terms and concepts in Harmony to identify related Types and Elements. </a:t>
            </a:r>
            <a:endParaRPr lang="en-US" sz="1800" dirty="0">
              <a:latin typeface="Arial" charset="0"/>
              <a:cs typeface="Arial" charset="0"/>
            </a:endParaRPr>
          </a:p>
          <a:p>
            <a:pPr lvl="1">
              <a:buClr>
                <a:srgbClr val="FFC000"/>
              </a:buClr>
            </a:pPr>
            <a:r>
              <a:rPr lang="en-US" sz="1600" dirty="0" smtClean="0">
                <a:latin typeface="Arial" charset="0"/>
                <a:cs typeface="Arial" charset="0"/>
              </a:rPr>
              <a:t>Open Mapping in Harmony, expand COT and Association Type to show Elements.</a:t>
            </a:r>
          </a:p>
          <a:p>
            <a:pPr lvl="1">
              <a:buClr>
                <a:srgbClr val="FFC000"/>
              </a:buClr>
            </a:pPr>
            <a:r>
              <a:rPr lang="en-US" sz="1600" dirty="0" smtClean="0">
                <a:latin typeface="Arial" charset="0"/>
                <a:cs typeface="Arial" charset="0"/>
              </a:rPr>
              <a:t>Search on keywords (e.g. Marriage); Types and Elements containing that keyword (either in its name or definition) will be highlighted and scroll bars will show location of selected items within Schemas.</a:t>
            </a:r>
            <a:endParaRPr lang="en-US" sz="1600" dirty="0">
              <a:latin typeface="Arial" charset="0"/>
              <a:cs typeface="Arial" charset="0"/>
            </a:endParaRPr>
          </a:p>
          <a:p>
            <a:pPr>
              <a:buClr>
                <a:srgbClr val="FFC000"/>
              </a:buClr>
            </a:pPr>
            <a:r>
              <a:rPr lang="en-US" sz="1800" dirty="0" smtClean="0">
                <a:latin typeface="Arial" charset="0"/>
                <a:cs typeface="Arial" charset="0"/>
              </a:rPr>
              <a:t>Open NIEM 2.1 in Schema Central (schemacentral.com).</a:t>
            </a:r>
          </a:p>
          <a:p>
            <a:pPr>
              <a:buClr>
                <a:srgbClr val="FFC000"/>
              </a:buClr>
            </a:pPr>
            <a:r>
              <a:rPr lang="en-US" sz="1800" dirty="0" smtClean="0">
                <a:latin typeface="Arial" charset="0"/>
                <a:cs typeface="Arial" charset="0"/>
              </a:rPr>
              <a:t>Confirm involved Types and Elements for an area of redundancy through searches and </a:t>
            </a:r>
            <a:r>
              <a:rPr lang="en-US" sz="1800" dirty="0">
                <a:latin typeface="Arial" charset="0"/>
                <a:cs typeface="Arial" charset="0"/>
              </a:rPr>
              <a:t>U</a:t>
            </a:r>
            <a:r>
              <a:rPr lang="en-US" sz="1800" dirty="0" smtClean="0">
                <a:latin typeface="Arial" charset="0"/>
                <a:cs typeface="Arial" charset="0"/>
              </a:rPr>
              <a:t>sed in/Used by link navigation.</a:t>
            </a:r>
          </a:p>
          <a:p>
            <a:pPr lvl="1">
              <a:buClr>
                <a:srgbClr val="FFC000"/>
              </a:buClr>
            </a:pPr>
            <a:r>
              <a:rPr lang="en-US" sz="1600" dirty="0" smtClean="0">
                <a:latin typeface="Arial" charset="0"/>
                <a:cs typeface="Arial" charset="0"/>
              </a:rPr>
              <a:t>Search on name of Type (e.g. MarriageAssociationType) or Element (e.g. SpouseRoleCode).</a:t>
            </a:r>
          </a:p>
          <a:p>
            <a:pPr lvl="1">
              <a:buClr>
                <a:srgbClr val="FFC000"/>
              </a:buClr>
            </a:pPr>
            <a:r>
              <a:rPr lang="en-US" sz="1600" dirty="0" smtClean="0">
                <a:latin typeface="Arial" charset="0"/>
                <a:cs typeface="Arial" charset="0"/>
              </a:rPr>
              <a:t>Explore Used In/Used By links in Schema Central to identify all involved Types and Elements.</a:t>
            </a:r>
          </a:p>
          <a:p>
            <a:pPr lvl="1">
              <a:buClr>
                <a:srgbClr val="FFC000"/>
              </a:buClr>
            </a:pPr>
            <a:r>
              <a:rPr lang="en-US" sz="1600" dirty="0">
                <a:latin typeface="Arial" charset="0"/>
                <a:cs typeface="Arial" charset="0"/>
              </a:rPr>
              <a:t>Consolidate involved Types and associated Elements by copying and pasting Schema Central entries into a Word document. </a:t>
            </a:r>
            <a:endParaRPr lang="en-US" sz="1600" dirty="0" smtClean="0">
              <a:latin typeface="Arial" charset="0"/>
              <a:cs typeface="Arial" charset="0"/>
            </a:endParaRPr>
          </a:p>
          <a:p>
            <a:pPr marL="0" indent="0">
              <a:buNone/>
            </a:pPr>
            <a:endParaRPr lang="en-US" dirty="0" smtClean="0">
              <a:latin typeface="Arial" charset="0"/>
              <a:cs typeface="Arial" charset="0"/>
            </a:endParaRPr>
          </a:p>
        </p:txBody>
      </p:sp>
      <p:sp>
        <p:nvSpPr>
          <p:cNvPr id="4" name="Slide Number Placeholder 3"/>
          <p:cNvSpPr>
            <a:spLocks noGrp="1"/>
          </p:cNvSpPr>
          <p:nvPr>
            <p:ph type="sldNum" sz="quarter" idx="10"/>
          </p:nvPr>
        </p:nvSpPr>
        <p:spPr/>
        <p:txBody>
          <a:bodyPr/>
          <a:lstStyle/>
          <a:p>
            <a:pPr>
              <a:defRPr/>
            </a:pPr>
            <a:fld id="{DDAE3D60-81CF-43AC-B2F0-BFA04FDE44E5}" type="slidenum">
              <a:rPr lang="en-US" smtClean="0"/>
              <a:pPr>
                <a:defRPr/>
              </a:pPr>
              <a:t>41</a:t>
            </a:fld>
            <a:endParaRPr lang="en-US" dirty="0"/>
          </a:p>
        </p:txBody>
      </p:sp>
    </p:spTree>
    <p:extLst>
      <p:ext uri="{BB962C8B-B14F-4D97-AF65-F5344CB8AC3E}">
        <p14:creationId xmlns:p14="http://schemas.microsoft.com/office/powerpoint/2010/main" val="394988722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514350" y="242100"/>
            <a:ext cx="7162800" cy="533400"/>
          </a:xfrm>
        </p:spPr>
        <p:txBody>
          <a:bodyPr>
            <a:normAutofit fontScale="90000"/>
          </a:bodyPr>
          <a:lstStyle/>
          <a:p>
            <a:r>
              <a:rPr lang="en-US" dirty="0">
                <a:latin typeface="Arial" charset="0"/>
                <a:cs typeface="Arial" charset="0"/>
              </a:rPr>
              <a:t>E</a:t>
            </a:r>
            <a:r>
              <a:rPr lang="en-US" dirty="0" smtClean="0">
                <a:latin typeface="Arial" charset="0"/>
                <a:cs typeface="Arial" charset="0"/>
              </a:rPr>
              <a:t>xample – Confirmation (Harmony)</a:t>
            </a:r>
          </a:p>
        </p:txBody>
      </p:sp>
      <p:sp>
        <p:nvSpPr>
          <p:cNvPr id="5123" name="Content Placeholder 2"/>
          <p:cNvSpPr>
            <a:spLocks noGrp="1"/>
          </p:cNvSpPr>
          <p:nvPr>
            <p:ph idx="4294967295"/>
          </p:nvPr>
        </p:nvSpPr>
        <p:spPr>
          <a:xfrm>
            <a:off x="571499" y="1143000"/>
            <a:ext cx="8162925" cy="5181600"/>
          </a:xfrm>
          <a:prstGeom prst="rect">
            <a:avLst/>
          </a:prstGeom>
        </p:spPr>
        <p:txBody>
          <a:bodyPr/>
          <a:lstStyle/>
          <a:p>
            <a:pPr marL="341312" lvl="1" indent="0">
              <a:buClr>
                <a:srgbClr val="FFC000"/>
              </a:buClr>
              <a:buNone/>
            </a:pPr>
            <a:r>
              <a:rPr lang="en-US" sz="1600" dirty="0" smtClean="0">
                <a:latin typeface="Arial" charset="0"/>
                <a:cs typeface="Arial" charset="0"/>
              </a:rPr>
              <a:t> </a:t>
            </a:r>
          </a:p>
          <a:p>
            <a:pPr marL="0" indent="0">
              <a:buNone/>
            </a:pPr>
            <a:endParaRPr lang="en-US" dirty="0" smtClean="0">
              <a:latin typeface="Arial" charset="0"/>
              <a:cs typeface="Arial" charset="0"/>
            </a:endParaRPr>
          </a:p>
        </p:txBody>
      </p:sp>
      <p:sp>
        <p:nvSpPr>
          <p:cNvPr id="4" name="Slide Number Placeholder 3"/>
          <p:cNvSpPr>
            <a:spLocks noGrp="1"/>
          </p:cNvSpPr>
          <p:nvPr>
            <p:ph type="sldNum" sz="quarter" idx="10"/>
          </p:nvPr>
        </p:nvSpPr>
        <p:spPr/>
        <p:txBody>
          <a:bodyPr/>
          <a:lstStyle/>
          <a:p>
            <a:pPr>
              <a:defRPr/>
            </a:pPr>
            <a:fld id="{DDAE3D60-81CF-43AC-B2F0-BFA04FDE44E5}" type="slidenum">
              <a:rPr lang="en-US" smtClean="0"/>
              <a:pPr>
                <a:defRPr/>
              </a:pPr>
              <a:t>42</a:t>
            </a:fld>
            <a:endParaRPr lang="en-US" dirty="0"/>
          </a:p>
        </p:txBody>
      </p:sp>
      <p:pic>
        <p:nvPicPr>
          <p:cNvPr id="7" name="Picture 6"/>
          <p:cNvPicPr/>
          <p:nvPr/>
        </p:nvPicPr>
        <p:blipFill>
          <a:blip r:embed="rId2"/>
          <a:stretch>
            <a:fillRect/>
          </a:stretch>
        </p:blipFill>
        <p:spPr>
          <a:xfrm>
            <a:off x="601883" y="983848"/>
            <a:ext cx="8067554" cy="4977114"/>
          </a:xfrm>
          <a:prstGeom prst="rect">
            <a:avLst/>
          </a:prstGeom>
        </p:spPr>
      </p:pic>
    </p:spTree>
    <p:extLst>
      <p:ext uri="{BB962C8B-B14F-4D97-AF65-F5344CB8AC3E}">
        <p14:creationId xmlns:p14="http://schemas.microsoft.com/office/powerpoint/2010/main" val="371970552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514350" y="228452"/>
            <a:ext cx="7162800" cy="533400"/>
          </a:xfrm>
        </p:spPr>
        <p:txBody>
          <a:bodyPr>
            <a:normAutofit fontScale="90000"/>
          </a:bodyPr>
          <a:lstStyle/>
          <a:p>
            <a:r>
              <a:rPr lang="en-US" dirty="0">
                <a:latin typeface="Arial" charset="0"/>
                <a:cs typeface="Arial" charset="0"/>
              </a:rPr>
              <a:t>E</a:t>
            </a:r>
            <a:r>
              <a:rPr lang="en-US" dirty="0" smtClean="0">
                <a:latin typeface="Arial" charset="0"/>
                <a:cs typeface="Arial" charset="0"/>
              </a:rPr>
              <a:t>xample – Confirmation (Schema Central)</a:t>
            </a:r>
          </a:p>
        </p:txBody>
      </p:sp>
      <p:sp>
        <p:nvSpPr>
          <p:cNvPr id="5123" name="Content Placeholder 2"/>
          <p:cNvSpPr>
            <a:spLocks noGrp="1"/>
          </p:cNvSpPr>
          <p:nvPr>
            <p:ph idx="4294967295"/>
          </p:nvPr>
        </p:nvSpPr>
        <p:spPr>
          <a:xfrm>
            <a:off x="571499" y="1143000"/>
            <a:ext cx="8162925" cy="5181600"/>
          </a:xfrm>
          <a:prstGeom prst="rect">
            <a:avLst/>
          </a:prstGeom>
        </p:spPr>
        <p:txBody>
          <a:bodyPr/>
          <a:lstStyle/>
          <a:p>
            <a:pPr marL="341312" lvl="1" indent="0">
              <a:buClr>
                <a:srgbClr val="FFC000"/>
              </a:buClr>
              <a:buNone/>
            </a:pPr>
            <a:r>
              <a:rPr lang="en-US" sz="1600" dirty="0" smtClean="0">
                <a:latin typeface="Arial" charset="0"/>
                <a:cs typeface="Arial" charset="0"/>
              </a:rPr>
              <a:t> </a:t>
            </a:r>
          </a:p>
          <a:p>
            <a:pPr marL="0" indent="0">
              <a:buNone/>
            </a:pPr>
            <a:endParaRPr lang="en-US" dirty="0" smtClean="0">
              <a:latin typeface="Arial" charset="0"/>
              <a:cs typeface="Arial" charset="0"/>
            </a:endParaRPr>
          </a:p>
        </p:txBody>
      </p:sp>
      <p:sp>
        <p:nvSpPr>
          <p:cNvPr id="4" name="Slide Number Placeholder 3"/>
          <p:cNvSpPr>
            <a:spLocks noGrp="1"/>
          </p:cNvSpPr>
          <p:nvPr>
            <p:ph type="sldNum" sz="quarter" idx="10"/>
          </p:nvPr>
        </p:nvSpPr>
        <p:spPr/>
        <p:txBody>
          <a:bodyPr/>
          <a:lstStyle/>
          <a:p>
            <a:pPr>
              <a:defRPr/>
            </a:pPr>
            <a:fld id="{DDAE3D60-81CF-43AC-B2F0-BFA04FDE44E5}" type="slidenum">
              <a:rPr lang="en-US" smtClean="0"/>
              <a:pPr>
                <a:defRPr/>
              </a:pPr>
              <a:t>43</a:t>
            </a:fld>
            <a:endParaRPr lang="en-US" dirty="0"/>
          </a:p>
        </p:txBody>
      </p:sp>
      <p:pic>
        <p:nvPicPr>
          <p:cNvPr id="5" name="Picture 4"/>
          <p:cNvPicPr/>
          <p:nvPr/>
        </p:nvPicPr>
        <p:blipFill>
          <a:blip r:embed="rId2"/>
          <a:stretch>
            <a:fillRect/>
          </a:stretch>
        </p:blipFill>
        <p:spPr>
          <a:xfrm>
            <a:off x="925981" y="947676"/>
            <a:ext cx="6849319" cy="4280824"/>
          </a:xfrm>
          <a:prstGeom prst="rect">
            <a:avLst/>
          </a:prstGeom>
        </p:spPr>
      </p:pic>
      <p:pic>
        <p:nvPicPr>
          <p:cNvPr id="6" name="Picture 5"/>
          <p:cNvPicPr/>
          <p:nvPr/>
        </p:nvPicPr>
        <p:blipFill>
          <a:blip r:embed="rId3"/>
          <a:stretch>
            <a:fillRect/>
          </a:stretch>
        </p:blipFill>
        <p:spPr>
          <a:xfrm>
            <a:off x="925981" y="1898729"/>
            <a:ext cx="6849319" cy="4280824"/>
          </a:xfrm>
          <a:prstGeom prst="rect">
            <a:avLst/>
          </a:prstGeom>
        </p:spPr>
      </p:pic>
    </p:spTree>
    <p:extLst>
      <p:ext uri="{BB962C8B-B14F-4D97-AF65-F5344CB8AC3E}">
        <p14:creationId xmlns:p14="http://schemas.microsoft.com/office/powerpoint/2010/main" val="15600902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514350" y="242100"/>
            <a:ext cx="7162800" cy="533400"/>
          </a:xfrm>
        </p:spPr>
        <p:txBody>
          <a:bodyPr>
            <a:normAutofit fontScale="90000"/>
          </a:bodyPr>
          <a:lstStyle/>
          <a:p>
            <a:r>
              <a:rPr lang="en-US" dirty="0" smtClean="0">
                <a:latin typeface="Arial" charset="0"/>
                <a:cs typeface="Arial" charset="0"/>
              </a:rPr>
              <a:t>Best Practices - Documentation</a:t>
            </a:r>
          </a:p>
        </p:txBody>
      </p:sp>
      <p:sp>
        <p:nvSpPr>
          <p:cNvPr id="5123" name="Content Placeholder 2"/>
          <p:cNvSpPr>
            <a:spLocks noGrp="1"/>
          </p:cNvSpPr>
          <p:nvPr>
            <p:ph idx="4294967295"/>
          </p:nvPr>
        </p:nvSpPr>
        <p:spPr>
          <a:xfrm>
            <a:off x="571499" y="1143000"/>
            <a:ext cx="8162925" cy="5181600"/>
          </a:xfrm>
          <a:prstGeom prst="rect">
            <a:avLst/>
          </a:prstGeom>
        </p:spPr>
        <p:txBody>
          <a:bodyPr>
            <a:normAutofit/>
          </a:bodyPr>
          <a:lstStyle/>
          <a:p>
            <a:pPr>
              <a:buClr>
                <a:srgbClr val="FFC000"/>
              </a:buClr>
            </a:pPr>
            <a:r>
              <a:rPr lang="en-US" sz="2400" dirty="0" smtClean="0">
                <a:latin typeface="Arial" charset="0"/>
                <a:cs typeface="Arial" charset="0"/>
              </a:rPr>
              <a:t>Construct UML diagrams depicting involved Types and Elements.</a:t>
            </a:r>
          </a:p>
          <a:p>
            <a:pPr lvl="1">
              <a:buClr>
                <a:srgbClr val="FFC000"/>
              </a:buClr>
            </a:pPr>
            <a:r>
              <a:rPr lang="en-US" sz="2000" dirty="0" smtClean="0">
                <a:latin typeface="Arial" charset="0"/>
                <a:cs typeface="Arial" charset="0"/>
              </a:rPr>
              <a:t>Following </a:t>
            </a:r>
            <a:r>
              <a:rPr lang="en-US" sz="2000" dirty="0">
                <a:latin typeface="Arial" charset="0"/>
                <a:cs typeface="Arial" charset="0"/>
              </a:rPr>
              <a:t>the Type Inheritance </a:t>
            </a:r>
            <a:r>
              <a:rPr lang="en-US" sz="2000" dirty="0" smtClean="0">
                <a:latin typeface="Arial" charset="0"/>
                <a:cs typeface="Arial" charset="0"/>
              </a:rPr>
              <a:t>Chain (in Schema Central) for each involved type, construct a UML diagram in Visio, PowerPoint or other graphic display tool. </a:t>
            </a:r>
          </a:p>
          <a:p>
            <a:pPr lvl="1">
              <a:buClr>
                <a:srgbClr val="FFC000"/>
              </a:buClr>
            </a:pPr>
            <a:r>
              <a:rPr lang="en-US" sz="2000" dirty="0" smtClean="0">
                <a:latin typeface="Arial" charset="0"/>
                <a:cs typeface="Arial" charset="0"/>
              </a:rPr>
              <a:t>The reverse engineering capabilities of NIEM UML Profile may provide automated support for the construction of UML diagrams.  The NIEM UML Profile was not used in this Proof of Concept study because it had not yet been released for general use at the time this study was performed.   </a:t>
            </a:r>
            <a:endParaRPr lang="en-US" sz="2000" dirty="0">
              <a:latin typeface="Arial" charset="0"/>
              <a:cs typeface="Arial" charset="0"/>
            </a:endParaRPr>
          </a:p>
          <a:p>
            <a:pPr marL="341312" lvl="1" indent="0">
              <a:buClr>
                <a:srgbClr val="FFC000"/>
              </a:buClr>
              <a:buNone/>
            </a:pPr>
            <a:r>
              <a:rPr lang="en-US" sz="2000" dirty="0" smtClean="0">
                <a:latin typeface="Arial" charset="0"/>
                <a:cs typeface="Arial" charset="0"/>
              </a:rPr>
              <a:t> </a:t>
            </a:r>
          </a:p>
          <a:p>
            <a:pPr marL="0" indent="0">
              <a:buNone/>
            </a:pPr>
            <a:endParaRPr lang="en-US" sz="4000" dirty="0" smtClean="0">
              <a:latin typeface="Arial" charset="0"/>
              <a:cs typeface="Arial" charset="0"/>
            </a:endParaRPr>
          </a:p>
        </p:txBody>
      </p:sp>
      <p:sp>
        <p:nvSpPr>
          <p:cNvPr id="4" name="Slide Number Placeholder 3"/>
          <p:cNvSpPr>
            <a:spLocks noGrp="1"/>
          </p:cNvSpPr>
          <p:nvPr>
            <p:ph type="sldNum" sz="quarter" idx="10"/>
          </p:nvPr>
        </p:nvSpPr>
        <p:spPr/>
        <p:txBody>
          <a:bodyPr/>
          <a:lstStyle/>
          <a:p>
            <a:pPr>
              <a:defRPr/>
            </a:pPr>
            <a:fld id="{DDAE3D60-81CF-43AC-B2F0-BFA04FDE44E5}" type="slidenum">
              <a:rPr lang="en-US" smtClean="0"/>
              <a:pPr>
                <a:defRPr/>
              </a:pPr>
              <a:t>44</a:t>
            </a:fld>
            <a:endParaRPr lang="en-US" dirty="0"/>
          </a:p>
        </p:txBody>
      </p:sp>
    </p:spTree>
    <p:extLst>
      <p:ext uri="{BB962C8B-B14F-4D97-AF65-F5344CB8AC3E}">
        <p14:creationId xmlns:p14="http://schemas.microsoft.com/office/powerpoint/2010/main" val="5560818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514350" y="242100"/>
            <a:ext cx="7162800" cy="533400"/>
          </a:xfrm>
        </p:spPr>
        <p:txBody>
          <a:bodyPr/>
          <a:lstStyle/>
          <a:p>
            <a:r>
              <a:rPr lang="en-US" dirty="0">
                <a:latin typeface="Arial" charset="0"/>
                <a:cs typeface="Arial" charset="0"/>
              </a:rPr>
              <a:t>E</a:t>
            </a:r>
            <a:r>
              <a:rPr lang="en-US" dirty="0" smtClean="0">
                <a:latin typeface="Arial" charset="0"/>
                <a:cs typeface="Arial" charset="0"/>
              </a:rPr>
              <a:t>xample – Documentation </a:t>
            </a:r>
          </a:p>
        </p:txBody>
      </p:sp>
      <p:sp>
        <p:nvSpPr>
          <p:cNvPr id="5123" name="Content Placeholder 2"/>
          <p:cNvSpPr>
            <a:spLocks noGrp="1"/>
          </p:cNvSpPr>
          <p:nvPr>
            <p:ph idx="4294967295"/>
          </p:nvPr>
        </p:nvSpPr>
        <p:spPr>
          <a:xfrm>
            <a:off x="571499" y="1143000"/>
            <a:ext cx="8162925" cy="5181600"/>
          </a:xfrm>
          <a:prstGeom prst="rect">
            <a:avLst/>
          </a:prstGeom>
        </p:spPr>
        <p:txBody>
          <a:bodyPr/>
          <a:lstStyle/>
          <a:p>
            <a:pPr marL="341312" lvl="1" indent="0">
              <a:buClr>
                <a:srgbClr val="FFC000"/>
              </a:buClr>
              <a:buNone/>
            </a:pPr>
            <a:r>
              <a:rPr lang="en-US" sz="1600" dirty="0" smtClean="0">
                <a:latin typeface="Arial" charset="0"/>
                <a:cs typeface="Arial" charset="0"/>
              </a:rPr>
              <a:t> </a:t>
            </a:r>
          </a:p>
          <a:p>
            <a:pPr marL="0" indent="0">
              <a:buNone/>
            </a:pPr>
            <a:endParaRPr lang="en-US" dirty="0" smtClean="0">
              <a:latin typeface="Arial" charset="0"/>
              <a:cs typeface="Arial" charset="0"/>
            </a:endParaRPr>
          </a:p>
        </p:txBody>
      </p:sp>
      <p:sp>
        <p:nvSpPr>
          <p:cNvPr id="4" name="Slide Number Placeholder 3"/>
          <p:cNvSpPr>
            <a:spLocks noGrp="1"/>
          </p:cNvSpPr>
          <p:nvPr>
            <p:ph type="sldNum" sz="quarter" idx="10"/>
          </p:nvPr>
        </p:nvSpPr>
        <p:spPr/>
        <p:txBody>
          <a:bodyPr/>
          <a:lstStyle/>
          <a:p>
            <a:pPr>
              <a:defRPr/>
            </a:pPr>
            <a:fld id="{DDAE3D60-81CF-43AC-B2F0-BFA04FDE44E5}" type="slidenum">
              <a:rPr lang="en-US" smtClean="0"/>
              <a:pPr>
                <a:defRPr/>
              </a:pPr>
              <a:t>45</a:t>
            </a:fld>
            <a:endParaRPr lang="en-US" dirty="0"/>
          </a:p>
        </p:txBody>
      </p:sp>
      <p:graphicFrame>
        <p:nvGraphicFramePr>
          <p:cNvPr id="7" name="Content Placeholder 2"/>
          <p:cNvGraphicFramePr>
            <a:graphicFrameLocks/>
          </p:cNvGraphicFramePr>
          <p:nvPr>
            <p:extLst>
              <p:ext uri="{D42A27DB-BD31-4B8C-83A1-F6EECF244321}">
                <p14:modId xmlns:p14="http://schemas.microsoft.com/office/powerpoint/2010/main" val="859315786"/>
              </p:ext>
            </p:extLst>
          </p:nvPr>
        </p:nvGraphicFramePr>
        <p:xfrm>
          <a:off x="5524500" y="1085850"/>
          <a:ext cx="1495425" cy="824865"/>
        </p:xfrm>
        <a:graphic>
          <a:graphicData uri="http://schemas.openxmlformats.org/drawingml/2006/table">
            <a:tbl>
              <a:tblPr firstRow="1" bandRow="1">
                <a:tableStyleId>{5C22544A-7EE6-4342-B048-85BDC9FD1C3A}</a:tableStyleId>
              </a:tblPr>
              <a:tblGrid>
                <a:gridCol w="1495425"/>
              </a:tblGrid>
              <a:tr h="276225">
                <a:tc>
                  <a:txBody>
                    <a:bodyPr/>
                    <a:lstStyle/>
                    <a:p>
                      <a:r>
                        <a:rPr lang="en-US" sz="900" dirty="0" smtClean="0"/>
                        <a:t>nc:AssociationType</a:t>
                      </a:r>
                      <a:endParaRPr lang="en-US" sz="900" dirty="0"/>
                    </a:p>
                  </a:txBody>
                  <a:tcPr/>
                </a:tc>
              </a:tr>
              <a:tr h="276225">
                <a:tc>
                  <a:txBody>
                    <a:bodyPr/>
                    <a:lstStyle/>
                    <a:p>
                      <a:r>
                        <a:rPr lang="en-US" sz="1000" dirty="0" smtClean="0"/>
                        <a:t>nc:AssociationBeginDate</a:t>
                      </a:r>
                    </a:p>
                    <a:p>
                      <a:r>
                        <a:rPr lang="en-US" sz="1000" dirty="0" smtClean="0"/>
                        <a:t>nc:AssociationEndDate</a:t>
                      </a:r>
                      <a:endParaRPr lang="en-US" sz="1000" dirty="0"/>
                    </a:p>
                  </a:txBody>
                  <a:tcPr/>
                </a:tc>
              </a:tr>
            </a:tbl>
          </a:graphicData>
        </a:graphic>
      </p:graphicFrame>
      <p:graphicFrame>
        <p:nvGraphicFramePr>
          <p:cNvPr id="8" name="Content Placeholder 2"/>
          <p:cNvGraphicFramePr>
            <a:graphicFrameLocks/>
          </p:cNvGraphicFramePr>
          <p:nvPr>
            <p:extLst>
              <p:ext uri="{D42A27DB-BD31-4B8C-83A1-F6EECF244321}">
                <p14:modId xmlns:p14="http://schemas.microsoft.com/office/powerpoint/2010/main" val="1213351941"/>
              </p:ext>
            </p:extLst>
          </p:nvPr>
        </p:nvGraphicFramePr>
        <p:xfrm>
          <a:off x="1000125" y="4125337"/>
          <a:ext cx="1181099" cy="641985"/>
        </p:xfrm>
        <a:graphic>
          <a:graphicData uri="http://schemas.openxmlformats.org/drawingml/2006/table">
            <a:tbl>
              <a:tblPr firstRow="1" bandRow="1">
                <a:tableStyleId>{5C22544A-7EE6-4342-B048-85BDC9FD1C3A}</a:tableStyleId>
              </a:tblPr>
              <a:tblGrid>
                <a:gridCol w="1181099"/>
              </a:tblGrid>
              <a:tr h="276225">
                <a:tc>
                  <a:txBody>
                    <a:bodyPr/>
                    <a:lstStyle/>
                    <a:p>
                      <a:r>
                        <a:rPr lang="en-US" sz="900" dirty="0" smtClean="0"/>
                        <a:t>im:AlienFamilyType</a:t>
                      </a:r>
                      <a:endParaRPr lang="en-US" sz="900" dirty="0"/>
                    </a:p>
                  </a:txBody>
                  <a:tcPr/>
                </a:tc>
              </a:tr>
              <a:tr h="276225">
                <a:tc>
                  <a:txBody>
                    <a:bodyPr/>
                    <a:lstStyle/>
                    <a:p>
                      <a:r>
                        <a:rPr lang="en-US" sz="1000" dirty="0" smtClean="0"/>
                        <a:t>im:AlienSpouse</a:t>
                      </a:r>
                    </a:p>
                  </a:txBody>
                  <a:tcPr/>
                </a:tc>
              </a:tr>
            </a:tbl>
          </a:graphicData>
        </a:graphic>
      </p:graphicFrame>
      <p:graphicFrame>
        <p:nvGraphicFramePr>
          <p:cNvPr id="9" name="Content Placeholder 2"/>
          <p:cNvGraphicFramePr>
            <a:graphicFrameLocks/>
          </p:cNvGraphicFramePr>
          <p:nvPr>
            <p:extLst>
              <p:ext uri="{D42A27DB-BD31-4B8C-83A1-F6EECF244321}">
                <p14:modId xmlns:p14="http://schemas.microsoft.com/office/powerpoint/2010/main" val="4278412359"/>
              </p:ext>
            </p:extLst>
          </p:nvPr>
        </p:nvGraphicFramePr>
        <p:xfrm>
          <a:off x="5514974" y="1907381"/>
          <a:ext cx="1524001" cy="641985"/>
        </p:xfrm>
        <a:graphic>
          <a:graphicData uri="http://schemas.openxmlformats.org/drawingml/2006/table">
            <a:tbl>
              <a:tblPr firstRow="1" bandRow="1">
                <a:tableStyleId>{5C22544A-7EE6-4342-B048-85BDC9FD1C3A}</a:tableStyleId>
              </a:tblPr>
              <a:tblGrid>
                <a:gridCol w="1524001"/>
              </a:tblGrid>
              <a:tr h="276225">
                <a:tc>
                  <a:txBody>
                    <a:bodyPr/>
                    <a:lstStyle/>
                    <a:p>
                      <a:r>
                        <a:rPr lang="en-US" sz="900" dirty="0" smtClean="0"/>
                        <a:t>nc:PersonAssociationType</a:t>
                      </a:r>
                      <a:endParaRPr lang="en-US" sz="900" dirty="0"/>
                    </a:p>
                  </a:txBody>
                  <a:tcPr/>
                </a:tc>
              </a:tr>
              <a:tr h="276225">
                <a:tc>
                  <a:txBody>
                    <a:bodyPr/>
                    <a:lstStyle/>
                    <a:p>
                      <a:r>
                        <a:rPr lang="en-US" sz="1000" dirty="0" smtClean="0"/>
                        <a:t>nc:PersonReference</a:t>
                      </a:r>
                      <a:endParaRPr lang="en-US" sz="1000" dirty="0"/>
                    </a:p>
                  </a:txBody>
                  <a:tcPr/>
                </a:tc>
              </a:tr>
            </a:tbl>
          </a:graphicData>
        </a:graphic>
      </p:graphicFrame>
      <p:graphicFrame>
        <p:nvGraphicFramePr>
          <p:cNvPr id="10" name="Content Placeholder 2"/>
          <p:cNvGraphicFramePr>
            <a:graphicFrameLocks/>
          </p:cNvGraphicFramePr>
          <p:nvPr>
            <p:extLst>
              <p:ext uri="{D42A27DB-BD31-4B8C-83A1-F6EECF244321}">
                <p14:modId xmlns:p14="http://schemas.microsoft.com/office/powerpoint/2010/main" val="1155283245"/>
              </p:ext>
            </p:extLst>
          </p:nvPr>
        </p:nvGraphicFramePr>
        <p:xfrm>
          <a:off x="561975" y="2095499"/>
          <a:ext cx="1619250" cy="662940"/>
        </p:xfrm>
        <a:graphic>
          <a:graphicData uri="http://schemas.openxmlformats.org/drawingml/2006/table">
            <a:tbl>
              <a:tblPr firstRow="1" bandRow="1">
                <a:tableStyleId>{5C22544A-7EE6-4342-B048-85BDC9FD1C3A}</a:tableStyleId>
              </a:tblPr>
              <a:tblGrid>
                <a:gridCol w="1619250"/>
              </a:tblGrid>
              <a:tr h="266700">
                <a:tc>
                  <a:txBody>
                    <a:bodyPr/>
                    <a:lstStyle/>
                    <a:p>
                      <a:r>
                        <a:rPr lang="en-US" sz="900" dirty="0" smtClean="0"/>
                        <a:t>nc:PersonType</a:t>
                      </a:r>
                      <a:endParaRPr lang="en-US" sz="900" dirty="0"/>
                    </a:p>
                  </a:txBody>
                  <a:tcPr/>
                </a:tc>
              </a:tr>
              <a:tr h="276225">
                <a:tc>
                  <a:txBody>
                    <a:bodyPr/>
                    <a:lstStyle/>
                    <a:p>
                      <a:r>
                        <a:rPr lang="en-US" sz="1000" dirty="0" smtClean="0"/>
                        <a:t>nc:PersonMaritalStatusText</a:t>
                      </a:r>
                    </a:p>
                  </a:txBody>
                  <a:tcPr/>
                </a:tc>
              </a:tr>
            </a:tbl>
          </a:graphicData>
        </a:graphic>
      </p:graphicFrame>
      <p:cxnSp>
        <p:nvCxnSpPr>
          <p:cNvPr id="11" name="Elbow Connector 10"/>
          <p:cNvCxnSpPr>
            <a:stCxn id="8" idx="3"/>
            <a:endCxn id="14" idx="2"/>
          </p:cNvCxnSpPr>
          <p:nvPr/>
        </p:nvCxnSpPr>
        <p:spPr bwMode="auto">
          <a:xfrm flipV="1">
            <a:off x="2181224" y="1775460"/>
            <a:ext cx="314325" cy="2670869"/>
          </a:xfrm>
          <a:prstGeom prst="bentConnector2">
            <a:avLst/>
          </a:prstGeom>
          <a:solidFill>
            <a:srgbClr val="FFCC99"/>
          </a:solidFill>
          <a:ln w="12700" cap="flat" cmpd="sng" algn="ctr">
            <a:solidFill>
              <a:srgbClr val="000000"/>
            </a:solidFill>
            <a:prstDash val="solid"/>
            <a:round/>
            <a:headEnd type="none" w="med" len="med"/>
            <a:tailEnd type="arrow"/>
          </a:ln>
          <a:effectLst/>
        </p:spPr>
      </p:cxnSp>
      <p:cxnSp>
        <p:nvCxnSpPr>
          <p:cNvPr id="12" name="Elbow Connector 11"/>
          <p:cNvCxnSpPr>
            <a:stCxn id="16" idx="3"/>
            <a:endCxn id="14" idx="2"/>
          </p:cNvCxnSpPr>
          <p:nvPr/>
        </p:nvCxnSpPr>
        <p:spPr bwMode="auto">
          <a:xfrm flipV="1">
            <a:off x="2190751" y="1775460"/>
            <a:ext cx="304798" cy="1985485"/>
          </a:xfrm>
          <a:prstGeom prst="bentConnector2">
            <a:avLst/>
          </a:prstGeom>
          <a:solidFill>
            <a:srgbClr val="FFCC99"/>
          </a:solidFill>
          <a:ln w="12700" cap="flat" cmpd="sng" algn="ctr">
            <a:solidFill>
              <a:srgbClr val="000000"/>
            </a:solidFill>
            <a:prstDash val="solid"/>
            <a:round/>
            <a:headEnd type="none" w="med" len="med"/>
            <a:tailEnd type="arrow"/>
          </a:ln>
          <a:effectLst/>
        </p:spPr>
      </p:cxnSp>
      <p:cxnSp>
        <p:nvCxnSpPr>
          <p:cNvPr id="13" name="Elbow Connector 12"/>
          <p:cNvCxnSpPr>
            <a:stCxn id="10" idx="3"/>
            <a:endCxn id="14" idx="2"/>
          </p:cNvCxnSpPr>
          <p:nvPr/>
        </p:nvCxnSpPr>
        <p:spPr bwMode="auto">
          <a:xfrm flipV="1">
            <a:off x="2181225" y="1775460"/>
            <a:ext cx="314324" cy="651509"/>
          </a:xfrm>
          <a:prstGeom prst="bentConnector2">
            <a:avLst/>
          </a:prstGeom>
          <a:solidFill>
            <a:srgbClr val="FFCC99"/>
          </a:solidFill>
          <a:ln w="12700" cap="flat" cmpd="sng" algn="ctr">
            <a:solidFill>
              <a:srgbClr val="000000"/>
            </a:solidFill>
            <a:prstDash val="solid"/>
            <a:round/>
            <a:headEnd type="none" w="med" len="med"/>
            <a:tailEnd type="arrow"/>
          </a:ln>
          <a:effectLst/>
        </p:spPr>
      </p:cxnSp>
      <p:graphicFrame>
        <p:nvGraphicFramePr>
          <p:cNvPr id="14" name="Content Placeholder 2"/>
          <p:cNvGraphicFramePr>
            <a:graphicFrameLocks/>
          </p:cNvGraphicFramePr>
          <p:nvPr>
            <p:extLst>
              <p:ext uri="{D42A27DB-BD31-4B8C-83A1-F6EECF244321}">
                <p14:modId xmlns:p14="http://schemas.microsoft.com/office/powerpoint/2010/main" val="3987154215"/>
              </p:ext>
            </p:extLst>
          </p:nvPr>
        </p:nvGraphicFramePr>
        <p:xfrm>
          <a:off x="1819275" y="1133475"/>
          <a:ext cx="1352549" cy="641985"/>
        </p:xfrm>
        <a:graphic>
          <a:graphicData uri="http://schemas.openxmlformats.org/drawingml/2006/table">
            <a:tbl>
              <a:tblPr firstRow="1" bandRow="1">
                <a:tableStyleId>{5C22544A-7EE6-4342-B048-85BDC9FD1C3A}</a:tableStyleId>
              </a:tblPr>
              <a:tblGrid>
                <a:gridCol w="1352549"/>
              </a:tblGrid>
              <a:tr h="276225">
                <a:tc>
                  <a:txBody>
                    <a:bodyPr/>
                    <a:lstStyle/>
                    <a:p>
                      <a:r>
                        <a:rPr lang="en-US" sz="900" dirty="0" smtClean="0"/>
                        <a:t>nc:ComplexObjectType</a:t>
                      </a:r>
                      <a:endParaRPr lang="en-US" sz="900" dirty="0"/>
                    </a:p>
                  </a:txBody>
                  <a:tcPr/>
                </a:tc>
              </a:tr>
              <a:tr h="276225">
                <a:tc>
                  <a:txBody>
                    <a:bodyPr/>
                    <a:lstStyle/>
                    <a:p>
                      <a:endParaRPr lang="en-US" sz="1000" dirty="0"/>
                    </a:p>
                  </a:txBody>
                  <a:tcPr/>
                </a:tc>
              </a:tr>
            </a:tbl>
          </a:graphicData>
        </a:graphic>
      </p:graphicFrame>
      <p:graphicFrame>
        <p:nvGraphicFramePr>
          <p:cNvPr id="15" name="Content Placeholder 2"/>
          <p:cNvGraphicFramePr>
            <a:graphicFrameLocks/>
          </p:cNvGraphicFramePr>
          <p:nvPr>
            <p:extLst>
              <p:ext uri="{D42A27DB-BD31-4B8C-83A1-F6EECF244321}">
                <p14:modId xmlns:p14="http://schemas.microsoft.com/office/powerpoint/2010/main" val="3780169783"/>
              </p:ext>
            </p:extLst>
          </p:nvPr>
        </p:nvGraphicFramePr>
        <p:xfrm>
          <a:off x="981075" y="2677000"/>
          <a:ext cx="1209675" cy="662940"/>
        </p:xfrm>
        <a:graphic>
          <a:graphicData uri="http://schemas.openxmlformats.org/drawingml/2006/table">
            <a:tbl>
              <a:tblPr firstRow="1" bandRow="1">
                <a:tableStyleId>{5C22544A-7EE6-4342-B048-85BDC9FD1C3A}</a:tableStyleId>
              </a:tblPr>
              <a:tblGrid>
                <a:gridCol w="1209675"/>
              </a:tblGrid>
              <a:tr h="266700">
                <a:tc>
                  <a:txBody>
                    <a:bodyPr/>
                    <a:lstStyle/>
                    <a:p>
                      <a:r>
                        <a:rPr lang="en-US" sz="900" dirty="0" smtClean="0"/>
                        <a:t>im:PersonType</a:t>
                      </a:r>
                      <a:endParaRPr lang="en-US" sz="900" dirty="0"/>
                    </a:p>
                  </a:txBody>
                  <a:tcPr/>
                </a:tc>
              </a:tr>
              <a:tr h="276225">
                <a:tc>
                  <a:txBody>
                    <a:bodyPr/>
                    <a:lstStyle/>
                    <a:p>
                      <a:r>
                        <a:rPr lang="en-US" sz="1000" dirty="0" smtClean="0"/>
                        <a:t>im:PersonMarriage</a:t>
                      </a:r>
                    </a:p>
                  </a:txBody>
                  <a:tcPr/>
                </a:tc>
              </a:tr>
            </a:tbl>
          </a:graphicData>
        </a:graphic>
      </p:graphicFrame>
      <p:graphicFrame>
        <p:nvGraphicFramePr>
          <p:cNvPr id="16" name="Content Placeholder 2"/>
          <p:cNvGraphicFramePr>
            <a:graphicFrameLocks/>
          </p:cNvGraphicFramePr>
          <p:nvPr>
            <p:extLst>
              <p:ext uri="{D42A27DB-BD31-4B8C-83A1-F6EECF244321}">
                <p14:modId xmlns:p14="http://schemas.microsoft.com/office/powerpoint/2010/main" val="488111015"/>
              </p:ext>
            </p:extLst>
          </p:nvPr>
        </p:nvGraphicFramePr>
        <p:xfrm>
          <a:off x="533401" y="3277075"/>
          <a:ext cx="1657350" cy="967740"/>
        </p:xfrm>
        <a:graphic>
          <a:graphicData uri="http://schemas.openxmlformats.org/drawingml/2006/table">
            <a:tbl>
              <a:tblPr firstRow="1" bandRow="1">
                <a:tableStyleId>{5C22544A-7EE6-4342-B048-85BDC9FD1C3A}</a:tableStyleId>
              </a:tblPr>
              <a:tblGrid>
                <a:gridCol w="1657350"/>
              </a:tblGrid>
              <a:tr h="266700">
                <a:tc>
                  <a:txBody>
                    <a:bodyPr/>
                    <a:lstStyle/>
                    <a:p>
                      <a:r>
                        <a:rPr lang="en-US" sz="900" dirty="0" smtClean="0"/>
                        <a:t>im:AlienType</a:t>
                      </a:r>
                      <a:endParaRPr lang="en-US" sz="900" dirty="0"/>
                    </a:p>
                  </a:txBody>
                  <a:tcPr/>
                </a:tc>
              </a:tr>
              <a:tr h="2762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nc:RoleofPersonReference</a:t>
                      </a:r>
                    </a:p>
                    <a:p>
                      <a:r>
                        <a:rPr lang="en-US" sz="1000" dirty="0" smtClean="0"/>
                        <a:t>im:AlienFamilyMembers</a:t>
                      </a:r>
                    </a:p>
                    <a:p>
                      <a:r>
                        <a:rPr lang="en-US" sz="1000" dirty="0" smtClean="0"/>
                        <a:t>im:MaritalStatusCode</a:t>
                      </a:r>
                    </a:p>
                  </a:txBody>
                  <a:tcPr/>
                </a:tc>
              </a:tr>
            </a:tbl>
          </a:graphicData>
        </a:graphic>
      </p:graphicFrame>
      <p:cxnSp>
        <p:nvCxnSpPr>
          <p:cNvPr id="17" name="Elbow Connector 16"/>
          <p:cNvCxnSpPr>
            <a:stCxn id="15" idx="3"/>
            <a:endCxn id="14" idx="2"/>
          </p:cNvCxnSpPr>
          <p:nvPr/>
        </p:nvCxnSpPr>
        <p:spPr bwMode="auto">
          <a:xfrm flipV="1">
            <a:off x="2190750" y="1775460"/>
            <a:ext cx="304799" cy="1233010"/>
          </a:xfrm>
          <a:prstGeom prst="bentConnector2">
            <a:avLst/>
          </a:prstGeom>
          <a:solidFill>
            <a:srgbClr val="FFCC99"/>
          </a:solidFill>
          <a:ln w="12700" cap="flat" cmpd="sng" algn="ctr">
            <a:solidFill>
              <a:srgbClr val="000000"/>
            </a:solidFill>
            <a:prstDash val="solid"/>
            <a:round/>
            <a:headEnd type="none" w="med" len="med"/>
            <a:tailEnd type="arrow"/>
          </a:ln>
          <a:effectLst/>
        </p:spPr>
      </p:cxnSp>
      <p:graphicFrame>
        <p:nvGraphicFramePr>
          <p:cNvPr id="18" name="Content Placeholder 2"/>
          <p:cNvGraphicFramePr>
            <a:graphicFrameLocks/>
          </p:cNvGraphicFramePr>
          <p:nvPr>
            <p:extLst>
              <p:ext uri="{D42A27DB-BD31-4B8C-83A1-F6EECF244321}">
                <p14:modId xmlns:p14="http://schemas.microsoft.com/office/powerpoint/2010/main" val="1366745720"/>
              </p:ext>
            </p:extLst>
          </p:nvPr>
        </p:nvGraphicFramePr>
        <p:xfrm>
          <a:off x="523875" y="4734400"/>
          <a:ext cx="1666876" cy="815340"/>
        </p:xfrm>
        <a:graphic>
          <a:graphicData uri="http://schemas.openxmlformats.org/drawingml/2006/table">
            <a:tbl>
              <a:tblPr firstRow="1" bandRow="1">
                <a:tableStyleId>{5C22544A-7EE6-4342-B048-85BDC9FD1C3A}</a:tableStyleId>
              </a:tblPr>
              <a:tblGrid>
                <a:gridCol w="1666876"/>
              </a:tblGrid>
              <a:tr h="266700">
                <a:tc>
                  <a:txBody>
                    <a:bodyPr/>
                    <a:lstStyle/>
                    <a:p>
                      <a:r>
                        <a:rPr lang="en-US" sz="900" dirty="0" smtClean="0"/>
                        <a:t>im:PersonMarriageType</a:t>
                      </a:r>
                      <a:endParaRPr lang="en-US" sz="900" dirty="0"/>
                    </a:p>
                  </a:txBody>
                  <a:tcPr/>
                </a:tc>
              </a:tr>
              <a:tr h="276225">
                <a:tc>
                  <a:txBody>
                    <a:bodyPr/>
                    <a:lstStyle/>
                    <a:p>
                      <a:r>
                        <a:rPr lang="en-US" sz="1000" dirty="0" smtClean="0"/>
                        <a:t>im:MarriageIdentification</a:t>
                      </a:r>
                    </a:p>
                    <a:p>
                      <a:r>
                        <a:rPr lang="en-US" sz="1000" dirty="0" smtClean="0"/>
                        <a:t>im:MarriagePlaceCityName</a:t>
                      </a:r>
                    </a:p>
                  </a:txBody>
                  <a:tcPr/>
                </a:tc>
              </a:tr>
            </a:tbl>
          </a:graphicData>
        </a:graphic>
      </p:graphicFrame>
      <p:graphicFrame>
        <p:nvGraphicFramePr>
          <p:cNvPr id="19" name="Content Placeholder 2"/>
          <p:cNvGraphicFramePr>
            <a:graphicFrameLocks/>
          </p:cNvGraphicFramePr>
          <p:nvPr>
            <p:extLst>
              <p:ext uri="{D42A27DB-BD31-4B8C-83A1-F6EECF244321}">
                <p14:modId xmlns:p14="http://schemas.microsoft.com/office/powerpoint/2010/main" val="1815354905"/>
              </p:ext>
            </p:extLst>
          </p:nvPr>
        </p:nvGraphicFramePr>
        <p:xfrm>
          <a:off x="5495923" y="3974306"/>
          <a:ext cx="1771652" cy="762000"/>
        </p:xfrm>
        <a:graphic>
          <a:graphicData uri="http://schemas.openxmlformats.org/drawingml/2006/table">
            <a:tbl>
              <a:tblPr firstRow="1" bandRow="1">
                <a:tableStyleId>{5C22544A-7EE6-4342-B048-85BDC9FD1C3A}</a:tableStyleId>
              </a:tblPr>
              <a:tblGrid>
                <a:gridCol w="1771652"/>
              </a:tblGrid>
              <a:tr h="276225">
                <a:tc>
                  <a:txBody>
                    <a:bodyPr/>
                    <a:lstStyle/>
                    <a:p>
                      <a:r>
                        <a:rPr lang="en-US" sz="900" dirty="0" smtClean="0"/>
                        <a:t>nc:PersonUnionAssociationType</a:t>
                      </a:r>
                      <a:endParaRPr lang="en-US" sz="900" dirty="0"/>
                    </a:p>
                  </a:txBody>
                  <a:tcPr/>
                </a:tc>
              </a:tr>
              <a:tr h="276225">
                <a:tc>
                  <a:txBody>
                    <a:bodyPr/>
                    <a:lstStyle/>
                    <a:p>
                      <a:r>
                        <a:rPr lang="en-US" sz="1000" dirty="0" smtClean="0"/>
                        <a:t>nc:PersonUnionCategory</a:t>
                      </a:r>
                    </a:p>
                    <a:p>
                      <a:r>
                        <a:rPr lang="en-US" sz="1000" dirty="0" smtClean="0"/>
                        <a:t>nc:PersonUnionStatus</a:t>
                      </a:r>
                      <a:endParaRPr lang="en-US" sz="1000" dirty="0"/>
                    </a:p>
                  </a:txBody>
                  <a:tcPr/>
                </a:tc>
              </a:tr>
            </a:tbl>
          </a:graphicData>
        </a:graphic>
      </p:graphicFrame>
      <p:graphicFrame>
        <p:nvGraphicFramePr>
          <p:cNvPr id="20" name="Content Placeholder 2"/>
          <p:cNvGraphicFramePr>
            <a:graphicFrameLocks/>
          </p:cNvGraphicFramePr>
          <p:nvPr>
            <p:extLst>
              <p:ext uri="{D42A27DB-BD31-4B8C-83A1-F6EECF244321}">
                <p14:modId xmlns:p14="http://schemas.microsoft.com/office/powerpoint/2010/main" val="3340478537"/>
              </p:ext>
            </p:extLst>
          </p:nvPr>
        </p:nvGraphicFramePr>
        <p:xfrm>
          <a:off x="4343399" y="4898231"/>
          <a:ext cx="1866901" cy="1129665"/>
        </p:xfrm>
        <a:graphic>
          <a:graphicData uri="http://schemas.openxmlformats.org/drawingml/2006/table">
            <a:tbl>
              <a:tblPr firstRow="1" bandRow="1">
                <a:tableStyleId>{5C22544A-7EE6-4342-B048-85BDC9FD1C3A}</a:tableStyleId>
              </a:tblPr>
              <a:tblGrid>
                <a:gridCol w="1866901"/>
              </a:tblGrid>
              <a:tr h="276225">
                <a:tc>
                  <a:txBody>
                    <a:bodyPr/>
                    <a:lstStyle/>
                    <a:p>
                      <a:r>
                        <a:rPr lang="en-US" sz="900" dirty="0" smtClean="0"/>
                        <a:t>scr:MarriageAssociationType</a:t>
                      </a:r>
                      <a:endParaRPr lang="en-US" sz="900" dirty="0"/>
                    </a:p>
                  </a:txBody>
                  <a:tcPr/>
                </a:tc>
              </a:tr>
              <a:tr h="276225">
                <a:tc>
                  <a:txBody>
                    <a:bodyPr/>
                    <a:lstStyle/>
                    <a:p>
                      <a:r>
                        <a:rPr lang="en-US" sz="1000" dirty="0" smtClean="0"/>
                        <a:t>scr:DivorceDecreeIndicator</a:t>
                      </a:r>
                    </a:p>
                    <a:p>
                      <a:r>
                        <a:rPr lang="en-US" sz="1000" dirty="0" smtClean="0"/>
                        <a:t>scr:MarriageCertificateIndicator</a:t>
                      </a:r>
                    </a:p>
                    <a:p>
                      <a:r>
                        <a:rPr lang="en-US" sz="1000" dirty="0" smtClean="0"/>
                        <a:t>scr:MarriageNumeric</a:t>
                      </a:r>
                    </a:p>
                    <a:p>
                      <a:r>
                        <a:rPr lang="en-US" sz="1000" dirty="0" smtClean="0"/>
                        <a:t>scr:MarriageCityName</a:t>
                      </a:r>
                      <a:endParaRPr lang="en-US" sz="1000" dirty="0"/>
                    </a:p>
                  </a:txBody>
                  <a:tcPr/>
                </a:tc>
              </a:tr>
            </a:tbl>
          </a:graphicData>
        </a:graphic>
      </p:graphicFrame>
      <p:graphicFrame>
        <p:nvGraphicFramePr>
          <p:cNvPr id="21" name="Content Placeholder 2"/>
          <p:cNvGraphicFramePr>
            <a:graphicFrameLocks/>
          </p:cNvGraphicFramePr>
          <p:nvPr>
            <p:extLst>
              <p:ext uri="{D42A27DB-BD31-4B8C-83A1-F6EECF244321}">
                <p14:modId xmlns:p14="http://schemas.microsoft.com/office/powerpoint/2010/main" val="2775584662"/>
              </p:ext>
            </p:extLst>
          </p:nvPr>
        </p:nvGraphicFramePr>
        <p:xfrm>
          <a:off x="6257923" y="4898231"/>
          <a:ext cx="2571752" cy="1282065"/>
        </p:xfrm>
        <a:graphic>
          <a:graphicData uri="http://schemas.openxmlformats.org/drawingml/2006/table">
            <a:tbl>
              <a:tblPr firstRow="1" bandRow="1">
                <a:tableStyleId>{5C22544A-7EE6-4342-B048-85BDC9FD1C3A}</a:tableStyleId>
              </a:tblPr>
              <a:tblGrid>
                <a:gridCol w="2571752"/>
              </a:tblGrid>
              <a:tr h="276225">
                <a:tc>
                  <a:txBody>
                    <a:bodyPr/>
                    <a:lstStyle/>
                    <a:p>
                      <a:r>
                        <a:rPr lang="en-US" sz="900" dirty="0" smtClean="0"/>
                        <a:t>im:MarriageAssociationType</a:t>
                      </a:r>
                      <a:endParaRPr lang="en-US" sz="900" dirty="0"/>
                    </a:p>
                  </a:txBody>
                  <a:tcPr/>
                </a:tc>
              </a:tr>
              <a:tr h="276225">
                <a:tc>
                  <a:txBody>
                    <a:bodyPr/>
                    <a:lstStyle/>
                    <a:p>
                      <a:r>
                        <a:rPr lang="en-US" sz="1000" dirty="0" smtClean="0"/>
                        <a:t>im:SpouseRoleCode</a:t>
                      </a:r>
                    </a:p>
                    <a:p>
                      <a:r>
                        <a:rPr lang="en-US" sz="1000" dirty="0" smtClean="0"/>
                        <a:t>im:PersonMarriageEndReasonText</a:t>
                      </a:r>
                    </a:p>
                    <a:p>
                      <a:r>
                        <a:rPr lang="en-US" sz="1000" dirty="0" smtClean="0"/>
                        <a:t>im:PersonMarriageEndReasonDescriptionText</a:t>
                      </a:r>
                    </a:p>
                    <a:p>
                      <a:r>
                        <a:rPr lang="en-US" sz="1000" dirty="0" smtClean="0"/>
                        <a:t>im:MarriageDateRange</a:t>
                      </a:r>
                    </a:p>
                    <a:p>
                      <a:r>
                        <a:rPr lang="en-US" sz="1000" dirty="0" smtClean="0"/>
                        <a:t>im:PersonMarriageLocation</a:t>
                      </a:r>
                      <a:endParaRPr lang="en-US" sz="1000" dirty="0"/>
                    </a:p>
                  </a:txBody>
                  <a:tcPr/>
                </a:tc>
              </a:tr>
            </a:tbl>
          </a:graphicData>
        </a:graphic>
      </p:graphicFrame>
      <p:graphicFrame>
        <p:nvGraphicFramePr>
          <p:cNvPr id="22" name="Content Placeholder 2"/>
          <p:cNvGraphicFramePr>
            <a:graphicFrameLocks/>
          </p:cNvGraphicFramePr>
          <p:nvPr>
            <p:extLst>
              <p:ext uri="{D42A27DB-BD31-4B8C-83A1-F6EECF244321}">
                <p14:modId xmlns:p14="http://schemas.microsoft.com/office/powerpoint/2010/main" val="139901023"/>
              </p:ext>
            </p:extLst>
          </p:nvPr>
        </p:nvGraphicFramePr>
        <p:xfrm>
          <a:off x="5505450" y="3243739"/>
          <a:ext cx="2581275" cy="824865"/>
        </p:xfrm>
        <a:graphic>
          <a:graphicData uri="http://schemas.openxmlformats.org/drawingml/2006/table">
            <a:tbl>
              <a:tblPr firstRow="1" bandRow="1">
                <a:tableStyleId>{5C22544A-7EE6-4342-B048-85BDC9FD1C3A}</a:tableStyleId>
              </a:tblPr>
              <a:tblGrid>
                <a:gridCol w="2581275"/>
              </a:tblGrid>
              <a:tr h="276225">
                <a:tc>
                  <a:txBody>
                    <a:bodyPr/>
                    <a:lstStyle/>
                    <a:p>
                      <a:r>
                        <a:rPr lang="en-US" sz="900" dirty="0" smtClean="0"/>
                        <a:t>scr:FamilyAssociationType</a:t>
                      </a:r>
                      <a:endParaRPr lang="en-US" sz="900" dirty="0"/>
                    </a:p>
                  </a:txBody>
                  <a:tcPr/>
                </a:tc>
              </a:tr>
              <a:tr h="276225">
                <a:tc>
                  <a:txBody>
                    <a:bodyPr/>
                    <a:lstStyle/>
                    <a:p>
                      <a:r>
                        <a:rPr lang="en-US" sz="1000" dirty="0" smtClean="0"/>
                        <a:t>scr:FamilyAssociationCategoryCode</a:t>
                      </a:r>
                    </a:p>
                    <a:p>
                      <a:r>
                        <a:rPr lang="en-US" sz="1000" dirty="0" smtClean="0"/>
                        <a:t>scr:FamilyAssociationCategoryDescriptionText</a:t>
                      </a:r>
                      <a:endParaRPr lang="en-US" sz="1000" dirty="0"/>
                    </a:p>
                  </a:txBody>
                  <a:tcPr/>
                </a:tc>
              </a:tr>
            </a:tbl>
          </a:graphicData>
        </a:graphic>
      </p:graphicFrame>
      <p:graphicFrame>
        <p:nvGraphicFramePr>
          <p:cNvPr id="23" name="Content Placeholder 2"/>
          <p:cNvGraphicFramePr>
            <a:graphicFrameLocks/>
          </p:cNvGraphicFramePr>
          <p:nvPr>
            <p:extLst>
              <p:ext uri="{D42A27DB-BD31-4B8C-83A1-F6EECF244321}">
                <p14:modId xmlns:p14="http://schemas.microsoft.com/office/powerpoint/2010/main" val="795374246"/>
              </p:ext>
            </p:extLst>
          </p:nvPr>
        </p:nvGraphicFramePr>
        <p:xfrm>
          <a:off x="5505448" y="2514123"/>
          <a:ext cx="2619377" cy="824865"/>
        </p:xfrm>
        <a:graphic>
          <a:graphicData uri="http://schemas.openxmlformats.org/drawingml/2006/table">
            <a:tbl>
              <a:tblPr firstRow="1" bandRow="1">
                <a:tableStyleId>{5C22544A-7EE6-4342-B048-85BDC9FD1C3A}</a:tableStyleId>
              </a:tblPr>
              <a:tblGrid>
                <a:gridCol w="2619377"/>
              </a:tblGrid>
              <a:tr h="276225">
                <a:tc>
                  <a:txBody>
                    <a:bodyPr/>
                    <a:lstStyle/>
                    <a:p>
                      <a:r>
                        <a:rPr lang="en-US" sz="900" dirty="0" smtClean="0"/>
                        <a:t>scr:PersonAssociationType</a:t>
                      </a:r>
                      <a:endParaRPr lang="en-US" sz="900" dirty="0"/>
                    </a:p>
                  </a:txBody>
                  <a:tcPr/>
                </a:tc>
              </a:tr>
              <a:tr h="276225">
                <a:tc>
                  <a:txBody>
                    <a:bodyPr/>
                    <a:lstStyle/>
                    <a:p>
                      <a:r>
                        <a:rPr lang="en-US" sz="1000" dirty="0" smtClean="0"/>
                        <a:t>scr:PersonAssociationCategoryCode</a:t>
                      </a:r>
                    </a:p>
                    <a:p>
                      <a:r>
                        <a:rPr lang="en-US" sz="1000" dirty="0" smtClean="0"/>
                        <a:t>scr:PersonAssociationCategoryDescriptionText</a:t>
                      </a:r>
                      <a:endParaRPr lang="en-US" sz="1000" dirty="0"/>
                    </a:p>
                  </a:txBody>
                  <a:tcPr/>
                </a:tc>
              </a:tr>
            </a:tbl>
          </a:graphicData>
        </a:graphic>
      </p:graphicFrame>
      <p:graphicFrame>
        <p:nvGraphicFramePr>
          <p:cNvPr id="24" name="Content Placeholder 2"/>
          <p:cNvGraphicFramePr>
            <a:graphicFrameLocks/>
          </p:cNvGraphicFramePr>
          <p:nvPr>
            <p:extLst>
              <p:ext uri="{D42A27DB-BD31-4B8C-83A1-F6EECF244321}">
                <p14:modId xmlns:p14="http://schemas.microsoft.com/office/powerpoint/2010/main" val="1417316472"/>
              </p:ext>
            </p:extLst>
          </p:nvPr>
        </p:nvGraphicFramePr>
        <p:xfrm>
          <a:off x="2857500" y="3991987"/>
          <a:ext cx="1181099" cy="552450"/>
        </p:xfrm>
        <a:graphic>
          <a:graphicData uri="http://schemas.openxmlformats.org/drawingml/2006/table">
            <a:tbl>
              <a:tblPr firstRow="1" bandRow="1">
                <a:tableStyleId>{5C22544A-7EE6-4342-B048-85BDC9FD1C3A}</a:tableStyleId>
              </a:tblPr>
              <a:tblGrid>
                <a:gridCol w="1181099"/>
              </a:tblGrid>
              <a:tr h="276225">
                <a:tc>
                  <a:txBody>
                    <a:bodyPr/>
                    <a:lstStyle/>
                    <a:p>
                      <a:r>
                        <a:rPr lang="en-US" sz="900" dirty="0" smtClean="0"/>
                        <a:t>nc:StatusType</a:t>
                      </a:r>
                      <a:endParaRPr lang="en-US" sz="900" dirty="0"/>
                    </a:p>
                  </a:txBody>
                  <a:tcPr/>
                </a:tc>
              </a:tr>
              <a:tr h="276225">
                <a:tc>
                  <a:txBody>
                    <a:bodyPr/>
                    <a:lstStyle/>
                    <a:p>
                      <a:endParaRPr lang="en-US" sz="1000" dirty="0" smtClean="0"/>
                    </a:p>
                  </a:txBody>
                  <a:tcPr/>
                </a:tc>
              </a:tr>
            </a:tbl>
          </a:graphicData>
        </a:graphic>
      </p:graphicFrame>
      <p:graphicFrame>
        <p:nvGraphicFramePr>
          <p:cNvPr id="25" name="Content Placeholder 2"/>
          <p:cNvGraphicFramePr>
            <a:graphicFrameLocks/>
          </p:cNvGraphicFramePr>
          <p:nvPr>
            <p:extLst>
              <p:ext uri="{D42A27DB-BD31-4B8C-83A1-F6EECF244321}">
                <p14:modId xmlns:p14="http://schemas.microsoft.com/office/powerpoint/2010/main" val="2508139757"/>
              </p:ext>
            </p:extLst>
          </p:nvPr>
        </p:nvGraphicFramePr>
        <p:xfrm>
          <a:off x="2619374" y="4811137"/>
          <a:ext cx="1666875" cy="672465"/>
        </p:xfrm>
        <a:graphic>
          <a:graphicData uri="http://schemas.openxmlformats.org/drawingml/2006/table">
            <a:tbl>
              <a:tblPr firstRow="1" bandRow="1">
                <a:tableStyleId>{5C22544A-7EE6-4342-B048-85BDC9FD1C3A}</a:tableStyleId>
              </a:tblPr>
              <a:tblGrid>
                <a:gridCol w="1666875"/>
              </a:tblGrid>
              <a:tr h="276225">
                <a:tc>
                  <a:txBody>
                    <a:bodyPr/>
                    <a:lstStyle/>
                    <a:p>
                      <a:r>
                        <a:rPr lang="en-US" sz="900" dirty="0" smtClean="0"/>
                        <a:t>im::MarriageStatusType</a:t>
                      </a:r>
                      <a:endParaRPr lang="en-US" sz="900" dirty="0"/>
                    </a:p>
                  </a:txBody>
                  <a:tcPr/>
                </a:tc>
              </a:tr>
              <a:tr h="276225">
                <a:tc>
                  <a:txBody>
                    <a:bodyPr/>
                    <a:lstStyle/>
                    <a:p>
                      <a:r>
                        <a:rPr lang="en-US" sz="1000" dirty="0" smtClean="0"/>
                        <a:t>nc:PersonUnionStatusCode</a:t>
                      </a:r>
                    </a:p>
                  </a:txBody>
                  <a:tcPr/>
                </a:tc>
              </a:tr>
            </a:tbl>
          </a:graphicData>
        </a:graphic>
      </p:graphicFrame>
      <p:cxnSp>
        <p:nvCxnSpPr>
          <p:cNvPr id="26" name="Elbow Connector 25"/>
          <p:cNvCxnSpPr>
            <a:stCxn id="18" idx="3"/>
            <a:endCxn id="14" idx="2"/>
          </p:cNvCxnSpPr>
          <p:nvPr/>
        </p:nvCxnSpPr>
        <p:spPr bwMode="auto">
          <a:xfrm flipV="1">
            <a:off x="2190751" y="1775460"/>
            <a:ext cx="304798" cy="3366610"/>
          </a:xfrm>
          <a:prstGeom prst="bentConnector2">
            <a:avLst/>
          </a:prstGeom>
          <a:solidFill>
            <a:srgbClr val="FFCC99"/>
          </a:solidFill>
          <a:ln w="12700" cap="flat" cmpd="sng" algn="ctr">
            <a:solidFill>
              <a:srgbClr val="000000"/>
            </a:solidFill>
            <a:prstDash val="solid"/>
            <a:round/>
            <a:headEnd type="none" w="med" len="med"/>
            <a:tailEnd type="arrow"/>
          </a:ln>
          <a:effectLst/>
        </p:spPr>
      </p:cxnSp>
      <p:cxnSp>
        <p:nvCxnSpPr>
          <p:cNvPr id="27" name="Elbow Connector 26"/>
          <p:cNvCxnSpPr>
            <a:stCxn id="24" idx="1"/>
            <a:endCxn id="14" idx="2"/>
          </p:cNvCxnSpPr>
          <p:nvPr/>
        </p:nvCxnSpPr>
        <p:spPr bwMode="auto">
          <a:xfrm rot="10800000">
            <a:off x="2495550" y="1775460"/>
            <a:ext cx="361951" cy="2492752"/>
          </a:xfrm>
          <a:prstGeom prst="bentConnector2">
            <a:avLst/>
          </a:prstGeom>
          <a:solidFill>
            <a:srgbClr val="FFCC99"/>
          </a:solidFill>
          <a:ln w="12700" cap="flat" cmpd="sng" algn="ctr">
            <a:solidFill>
              <a:srgbClr val="000000"/>
            </a:solidFill>
            <a:prstDash val="solid"/>
            <a:round/>
            <a:headEnd type="none" w="med" len="med"/>
            <a:tailEnd type="arrow"/>
          </a:ln>
          <a:effectLst/>
        </p:spPr>
      </p:cxnSp>
      <p:cxnSp>
        <p:nvCxnSpPr>
          <p:cNvPr id="28" name="Straight Arrow Connector 27"/>
          <p:cNvCxnSpPr>
            <a:stCxn id="9" idx="0"/>
            <a:endCxn id="7" idx="2"/>
          </p:cNvCxnSpPr>
          <p:nvPr/>
        </p:nvCxnSpPr>
        <p:spPr bwMode="auto">
          <a:xfrm flipH="1">
            <a:off x="6272212" y="1907381"/>
            <a:ext cx="4762" cy="3334"/>
          </a:xfrm>
          <a:prstGeom prst="straightConnector1">
            <a:avLst/>
          </a:prstGeom>
          <a:solidFill>
            <a:srgbClr val="FFCC99"/>
          </a:solidFill>
          <a:ln w="12700" cap="flat" cmpd="sng" algn="ctr">
            <a:solidFill>
              <a:srgbClr val="000000"/>
            </a:solidFill>
            <a:prstDash val="solid"/>
            <a:round/>
            <a:headEnd type="none" w="med" len="med"/>
            <a:tailEnd type="arrow"/>
          </a:ln>
          <a:effectLst/>
        </p:spPr>
      </p:cxnSp>
      <p:cxnSp>
        <p:nvCxnSpPr>
          <p:cNvPr id="29" name="Straight Arrow Connector 28"/>
          <p:cNvCxnSpPr>
            <a:stCxn id="25" idx="0"/>
            <a:endCxn id="24" idx="2"/>
          </p:cNvCxnSpPr>
          <p:nvPr/>
        </p:nvCxnSpPr>
        <p:spPr bwMode="auto">
          <a:xfrm flipH="1" flipV="1">
            <a:off x="3448049" y="4544437"/>
            <a:ext cx="4762" cy="266700"/>
          </a:xfrm>
          <a:prstGeom prst="straightConnector1">
            <a:avLst/>
          </a:prstGeom>
          <a:solidFill>
            <a:srgbClr val="FFCC99"/>
          </a:solidFill>
          <a:ln w="12700" cap="flat" cmpd="sng" algn="ctr">
            <a:solidFill>
              <a:srgbClr val="000000"/>
            </a:solidFill>
            <a:prstDash val="solid"/>
            <a:round/>
            <a:headEnd type="none" w="med" len="med"/>
            <a:tailEnd type="arrow"/>
          </a:ln>
          <a:effectLst/>
        </p:spPr>
      </p:cxnSp>
      <p:cxnSp>
        <p:nvCxnSpPr>
          <p:cNvPr id="30" name="Elbow Connector 29"/>
          <p:cNvCxnSpPr>
            <a:stCxn id="19" idx="1"/>
            <a:endCxn id="9" idx="1"/>
          </p:cNvCxnSpPr>
          <p:nvPr/>
        </p:nvCxnSpPr>
        <p:spPr bwMode="auto">
          <a:xfrm rot="10800000" flipH="1">
            <a:off x="5495922" y="2228374"/>
            <a:ext cx="19051" cy="2126933"/>
          </a:xfrm>
          <a:prstGeom prst="bentConnector3">
            <a:avLst>
              <a:gd name="adj1" fmla="val -1199937"/>
            </a:avLst>
          </a:prstGeom>
          <a:solidFill>
            <a:srgbClr val="FFCC99"/>
          </a:solidFill>
          <a:ln w="12700" cap="flat" cmpd="sng" algn="ctr">
            <a:solidFill>
              <a:srgbClr val="000000"/>
            </a:solidFill>
            <a:prstDash val="solid"/>
            <a:round/>
            <a:headEnd type="none" w="med" len="med"/>
            <a:tailEnd type="arrow"/>
          </a:ln>
          <a:effectLst/>
        </p:spPr>
      </p:cxnSp>
      <p:cxnSp>
        <p:nvCxnSpPr>
          <p:cNvPr id="31" name="Elbow Connector 30"/>
          <p:cNvCxnSpPr>
            <a:stCxn id="21" idx="0"/>
            <a:endCxn id="19" idx="2"/>
          </p:cNvCxnSpPr>
          <p:nvPr/>
        </p:nvCxnSpPr>
        <p:spPr bwMode="auto">
          <a:xfrm rot="16200000" flipV="1">
            <a:off x="6881812" y="4236244"/>
            <a:ext cx="161925" cy="1162050"/>
          </a:xfrm>
          <a:prstGeom prst="bentConnector3">
            <a:avLst>
              <a:gd name="adj1" fmla="val 50000"/>
            </a:avLst>
          </a:prstGeom>
          <a:solidFill>
            <a:srgbClr val="FFCC99"/>
          </a:solidFill>
          <a:ln w="12700" cap="flat" cmpd="sng" algn="ctr">
            <a:solidFill>
              <a:srgbClr val="000000"/>
            </a:solidFill>
            <a:prstDash val="solid"/>
            <a:round/>
            <a:headEnd type="none" w="med" len="med"/>
            <a:tailEnd type="arrow"/>
          </a:ln>
          <a:effectLst/>
        </p:spPr>
      </p:cxnSp>
      <p:cxnSp>
        <p:nvCxnSpPr>
          <p:cNvPr id="32" name="Elbow Connector 31"/>
          <p:cNvCxnSpPr>
            <a:stCxn id="20" idx="0"/>
            <a:endCxn id="19" idx="2"/>
          </p:cNvCxnSpPr>
          <p:nvPr/>
        </p:nvCxnSpPr>
        <p:spPr bwMode="auto">
          <a:xfrm rot="5400000" flipH="1" flipV="1">
            <a:off x="5748337" y="4264819"/>
            <a:ext cx="161925" cy="1104900"/>
          </a:xfrm>
          <a:prstGeom prst="bentConnector3">
            <a:avLst>
              <a:gd name="adj1" fmla="val 50000"/>
            </a:avLst>
          </a:prstGeom>
          <a:solidFill>
            <a:srgbClr val="FFCC99"/>
          </a:solidFill>
          <a:ln w="12700" cap="flat" cmpd="sng" algn="ctr">
            <a:solidFill>
              <a:srgbClr val="000000"/>
            </a:solidFill>
            <a:prstDash val="solid"/>
            <a:round/>
            <a:headEnd type="none" w="med" len="med"/>
            <a:tailEnd type="arrow"/>
          </a:ln>
          <a:effectLst/>
        </p:spPr>
      </p:cxnSp>
      <p:cxnSp>
        <p:nvCxnSpPr>
          <p:cNvPr id="33" name="Elbow Connector 32"/>
          <p:cNvCxnSpPr>
            <a:stCxn id="22" idx="1"/>
            <a:endCxn id="9" idx="1"/>
          </p:cNvCxnSpPr>
          <p:nvPr/>
        </p:nvCxnSpPr>
        <p:spPr bwMode="auto">
          <a:xfrm rot="10800000" flipH="1">
            <a:off x="5505450" y="2228373"/>
            <a:ext cx="9524" cy="1427798"/>
          </a:xfrm>
          <a:prstGeom prst="bentConnector3">
            <a:avLst>
              <a:gd name="adj1" fmla="val -2400252"/>
            </a:avLst>
          </a:prstGeom>
          <a:solidFill>
            <a:srgbClr val="FFCC99"/>
          </a:solidFill>
          <a:ln w="12700" cap="flat" cmpd="sng" algn="ctr">
            <a:solidFill>
              <a:srgbClr val="000000"/>
            </a:solidFill>
            <a:prstDash val="solid"/>
            <a:round/>
            <a:headEnd type="none" w="med" len="med"/>
            <a:tailEnd type="arrow"/>
          </a:ln>
          <a:effectLst/>
        </p:spPr>
      </p:cxnSp>
      <p:cxnSp>
        <p:nvCxnSpPr>
          <p:cNvPr id="34" name="Elbow Connector 33"/>
          <p:cNvCxnSpPr>
            <a:stCxn id="23" idx="1"/>
            <a:endCxn id="9" idx="1"/>
          </p:cNvCxnSpPr>
          <p:nvPr/>
        </p:nvCxnSpPr>
        <p:spPr bwMode="auto">
          <a:xfrm rot="10800000" flipH="1">
            <a:off x="5505448" y="2228373"/>
            <a:ext cx="9526" cy="698182"/>
          </a:xfrm>
          <a:prstGeom prst="bentConnector3">
            <a:avLst>
              <a:gd name="adj1" fmla="val -2399748"/>
            </a:avLst>
          </a:prstGeom>
          <a:solidFill>
            <a:srgbClr val="FFCC99"/>
          </a:solidFill>
          <a:ln w="12700" cap="flat" cmpd="sng" algn="ctr">
            <a:solidFill>
              <a:srgbClr val="000000"/>
            </a:solidFill>
            <a:prstDash val="solid"/>
            <a:round/>
            <a:headEnd type="none" w="med" len="med"/>
            <a:tailEnd type="arrow"/>
          </a:ln>
          <a:effectLst/>
        </p:spPr>
      </p:cxnSp>
      <p:sp>
        <p:nvSpPr>
          <p:cNvPr id="2" name="TextBox 1"/>
          <p:cNvSpPr txBox="1"/>
          <p:nvPr/>
        </p:nvSpPr>
        <p:spPr>
          <a:xfrm>
            <a:off x="682906" y="5787342"/>
            <a:ext cx="2621230" cy="307777"/>
          </a:xfrm>
          <a:prstGeom prst="rect">
            <a:avLst/>
          </a:prstGeom>
          <a:noFill/>
        </p:spPr>
        <p:txBody>
          <a:bodyPr wrap="none" rtlCol="0">
            <a:spAutoFit/>
          </a:bodyPr>
          <a:lstStyle/>
          <a:p>
            <a:r>
              <a:rPr lang="en-US" sz="1400" b="0" dirty="0" smtClean="0"/>
              <a:t>Area of Redundancy: Marriage</a:t>
            </a:r>
            <a:endParaRPr lang="en-US" sz="1400" b="0" dirty="0"/>
          </a:p>
        </p:txBody>
      </p:sp>
    </p:spTree>
    <p:extLst>
      <p:ext uri="{BB962C8B-B14F-4D97-AF65-F5344CB8AC3E}">
        <p14:creationId xmlns:p14="http://schemas.microsoft.com/office/powerpoint/2010/main" val="22792379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98600" y="2520512"/>
            <a:ext cx="6146800" cy="838200"/>
          </a:xfrm>
        </p:spPr>
        <p:txBody>
          <a:bodyPr/>
          <a:lstStyle/>
          <a:p>
            <a:r>
              <a:rPr lang="en-US" sz="3600" dirty="0" smtClean="0"/>
              <a:t>NIEM Harmonization with</a:t>
            </a:r>
            <a:br>
              <a:rPr lang="en-US" sz="3600" dirty="0" smtClean="0"/>
            </a:br>
            <a:r>
              <a:rPr lang="en-US" sz="3600" dirty="0" smtClean="0"/>
              <a:t>NIEM-UML</a:t>
            </a:r>
            <a:br>
              <a:rPr lang="en-US" sz="3600" dirty="0" smtClean="0"/>
            </a:br>
            <a:r>
              <a:rPr lang="en-US" sz="3600" dirty="0"/>
              <a:t/>
            </a:r>
            <a:br>
              <a:rPr lang="en-US" sz="3600" dirty="0"/>
            </a:br>
            <a:r>
              <a:rPr lang="en-US" sz="3200" dirty="0" smtClean="0"/>
              <a:t>Cory Casanave, Model Driven Solutions</a:t>
            </a:r>
            <a:endParaRPr lang="en-US" sz="3200" dirty="0"/>
          </a:p>
        </p:txBody>
      </p:sp>
    </p:spTree>
    <p:extLst>
      <p:ext uri="{BB962C8B-B14F-4D97-AF65-F5344CB8AC3E}">
        <p14:creationId xmlns:p14="http://schemas.microsoft.com/office/powerpoint/2010/main" val="256500060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sz="quarter" idx="11"/>
          </p:nvPr>
        </p:nvSpPr>
        <p:spPr/>
        <p:txBody>
          <a:bodyPr>
            <a:normAutofit/>
          </a:bodyPr>
          <a:lstStyle/>
          <a:p>
            <a:r>
              <a:rPr lang="en-US" sz="2400" b="1" dirty="0" smtClean="0"/>
              <a:t>Agenda</a:t>
            </a:r>
          </a:p>
          <a:p>
            <a:pPr lvl="1"/>
            <a:r>
              <a:rPr lang="en-US" sz="2000" dirty="0" smtClean="0"/>
              <a:t>Overview: Model driven information sharing with NIEM-UML</a:t>
            </a:r>
          </a:p>
          <a:p>
            <a:pPr lvl="1"/>
            <a:r>
              <a:rPr lang="en-US" sz="2000" dirty="0" smtClean="0"/>
              <a:t>Example using </a:t>
            </a:r>
            <a:r>
              <a:rPr lang="en-US" sz="2000" dirty="0" err="1" smtClean="0"/>
              <a:t>Magicdraw</a:t>
            </a:r>
            <a:r>
              <a:rPr lang="en-US" sz="2000" dirty="0" smtClean="0"/>
              <a:t> UML tool and GANGS model</a:t>
            </a:r>
          </a:p>
          <a:p>
            <a:endParaRPr lang="en-US" sz="2400" dirty="0"/>
          </a:p>
          <a:p>
            <a:r>
              <a:rPr lang="en-US" sz="2400" b="1" dirty="0" smtClean="0"/>
              <a:t>Basic Premise</a:t>
            </a:r>
            <a:r>
              <a:rPr lang="en-US" sz="2400" dirty="0" smtClean="0"/>
              <a:t>: You can only harmonize what you comprehend. NIEM-UML helps you comprehend NIEM, refactor it,  and then generate the XML artifacts</a:t>
            </a:r>
          </a:p>
          <a:p>
            <a:endParaRPr lang="en-US" sz="2400" dirty="0" smtClean="0"/>
          </a:p>
          <a:p>
            <a:r>
              <a:rPr lang="en-US" sz="2400" b="1" dirty="0" smtClean="0"/>
              <a:t>BUT</a:t>
            </a:r>
            <a:r>
              <a:rPr lang="en-US" sz="2400" dirty="0" smtClean="0"/>
              <a:t>: It is no magic bullet; there is substantial work to understand and refactor these models.</a:t>
            </a:r>
            <a:endParaRPr lang="en-US" sz="2400" dirty="0"/>
          </a:p>
        </p:txBody>
      </p:sp>
    </p:spTree>
    <p:extLst>
      <p:ext uri="{BB962C8B-B14F-4D97-AF65-F5344CB8AC3E}">
        <p14:creationId xmlns:p14="http://schemas.microsoft.com/office/powerpoint/2010/main" val="35245087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sharing </a:t>
            </a:r>
            <a:br>
              <a:rPr lang="en-US" dirty="0" smtClean="0"/>
            </a:br>
            <a:r>
              <a:rPr lang="en-US" dirty="0" smtClean="0"/>
              <a:t>People Vs.  bits &amp; bytes</a:t>
            </a:r>
            <a:endParaRPr lang="en-US" dirty="0"/>
          </a:p>
        </p:txBody>
      </p:sp>
      <p:pic>
        <p:nvPicPr>
          <p:cNvPr id="5" name="Picture 4" descr="peop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923" y="1233364"/>
            <a:ext cx="2222965" cy="1400371"/>
          </a:xfrm>
          <a:prstGeom prst="rect">
            <a:avLst/>
          </a:prstGeom>
        </p:spPr>
      </p:pic>
      <p:pic>
        <p:nvPicPr>
          <p:cNvPr id="6" name="Picture 5" descr="Organizatio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6923" y="1389056"/>
            <a:ext cx="2078745" cy="1442213"/>
          </a:xfrm>
          <a:prstGeom prst="rect">
            <a:avLst/>
          </a:prstGeom>
        </p:spPr>
      </p:pic>
      <p:grpSp>
        <p:nvGrpSpPr>
          <p:cNvPr id="16" name="Group 15"/>
          <p:cNvGrpSpPr/>
          <p:nvPr/>
        </p:nvGrpSpPr>
        <p:grpSpPr>
          <a:xfrm>
            <a:off x="3130633" y="2707212"/>
            <a:ext cx="2818304" cy="2320845"/>
            <a:chOff x="3130633" y="2707211"/>
            <a:chExt cx="2818304" cy="2320845"/>
          </a:xfrm>
          <a:gradFill flip="none" rotWithShape="1">
            <a:gsLst>
              <a:gs pos="84000">
                <a:srgbClr val="00506F"/>
              </a:gs>
              <a:gs pos="24000">
                <a:schemeClr val="bg1"/>
              </a:gs>
            </a:gsLst>
            <a:lin ang="6060000" scaled="0"/>
            <a:tileRect/>
          </a:gradFill>
        </p:grpSpPr>
        <p:grpSp>
          <p:nvGrpSpPr>
            <p:cNvPr id="22" name="Group 21"/>
            <p:cNvGrpSpPr/>
            <p:nvPr/>
          </p:nvGrpSpPr>
          <p:grpSpPr>
            <a:xfrm>
              <a:off x="3130633" y="2707211"/>
              <a:ext cx="2818304" cy="2320845"/>
              <a:chOff x="3136178" y="1414304"/>
              <a:chExt cx="2818304" cy="2320845"/>
            </a:xfrm>
            <a:grpFill/>
          </p:grpSpPr>
          <p:sp>
            <p:nvSpPr>
              <p:cNvPr id="20" name="Right Arrow 19"/>
              <p:cNvSpPr/>
              <p:nvPr/>
            </p:nvSpPr>
            <p:spPr>
              <a:xfrm rot="5400000">
                <a:off x="3384907" y="1165575"/>
                <a:ext cx="2320845" cy="2818304"/>
              </a:xfrm>
              <a:prstGeom prst="rightArrow">
                <a:avLst>
                  <a:gd name="adj1" fmla="val 67420"/>
                  <a:gd name="adj2" fmla="val 50000"/>
                </a:avLst>
              </a:prstGeom>
              <a:grpFill/>
              <a:effectLst/>
            </p:spPr>
            <p:style>
              <a:lnRef idx="0">
                <a:schemeClr val="dk2">
                  <a:hueOff val="0"/>
                  <a:satOff val="0"/>
                  <a:lumOff val="0"/>
                  <a:alphaOff val="0"/>
                </a:schemeClr>
              </a:lnRef>
              <a:fillRef idx="1">
                <a:scrgbClr r="0" g="0" b="0"/>
              </a:fillRef>
              <a:effectRef idx="1">
                <a:schemeClr val="dk2">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9" name="TextBox 18"/>
              <p:cNvSpPr txBox="1"/>
              <p:nvPr/>
            </p:nvSpPr>
            <p:spPr>
              <a:xfrm>
                <a:off x="3817906" y="2654880"/>
                <a:ext cx="1436193" cy="535531"/>
              </a:xfrm>
              <a:prstGeom prst="rect">
                <a:avLst/>
              </a:prstGeom>
              <a:noFill/>
            </p:spPr>
            <p:txBody>
              <a:bodyPr wrap="square" rtlCol="0">
                <a:spAutoFit/>
              </a:bodyPr>
              <a:lstStyle/>
              <a:p>
                <a:pPr algn="ctr">
                  <a:lnSpc>
                    <a:spcPct val="80000"/>
                  </a:lnSpc>
                </a:pPr>
                <a:r>
                  <a:rPr lang="en-US" b="1" dirty="0" smtClean="0">
                    <a:solidFill>
                      <a:schemeClr val="bg1"/>
                    </a:solidFill>
                  </a:rPr>
                  <a:t>Manual</a:t>
                </a:r>
              </a:p>
              <a:p>
                <a:pPr algn="ctr">
                  <a:lnSpc>
                    <a:spcPct val="80000"/>
                  </a:lnSpc>
                </a:pPr>
                <a:r>
                  <a:rPr lang="en-US" b="1" dirty="0" smtClean="0">
                    <a:solidFill>
                      <a:schemeClr val="bg1"/>
                    </a:solidFill>
                  </a:rPr>
                  <a:t>Production</a:t>
                </a:r>
                <a:endParaRPr lang="en-US" b="1" dirty="0">
                  <a:solidFill>
                    <a:schemeClr val="bg1"/>
                  </a:solidFill>
                </a:endParaRPr>
              </a:p>
            </p:txBody>
          </p:sp>
        </p:grpSp>
        <p:pic>
          <p:nvPicPr>
            <p:cNvPr id="18"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084491" y="2930074"/>
              <a:ext cx="951396" cy="951396"/>
            </a:xfrm>
            <a:prstGeom prst="rect">
              <a:avLst/>
            </a:prstGeom>
            <a:grpFill/>
            <a:extLst/>
          </p:spPr>
        </p:pic>
      </p:grpSp>
      <p:grpSp>
        <p:nvGrpSpPr>
          <p:cNvPr id="7" name="Group 6"/>
          <p:cNvGrpSpPr/>
          <p:nvPr/>
        </p:nvGrpSpPr>
        <p:grpSpPr>
          <a:xfrm>
            <a:off x="769919" y="4399985"/>
            <a:ext cx="7479688" cy="1946507"/>
            <a:chOff x="769919" y="4399986"/>
            <a:chExt cx="7479688" cy="1946506"/>
          </a:xfrm>
        </p:grpSpPr>
        <p:cxnSp>
          <p:nvCxnSpPr>
            <p:cNvPr id="23" name="Curved Connector 22"/>
            <p:cNvCxnSpPr/>
            <p:nvPr/>
          </p:nvCxnSpPr>
          <p:spPr>
            <a:xfrm flipV="1">
              <a:off x="2227075" y="5161637"/>
              <a:ext cx="4612782" cy="471880"/>
            </a:xfrm>
            <a:prstGeom prst="curvedConnector3">
              <a:avLst/>
            </a:prstGeom>
            <a:ln w="127000" cmpd="dbl">
              <a:gradFill>
                <a:gsLst>
                  <a:gs pos="9750">
                    <a:srgbClr val="E09400"/>
                  </a:gs>
                  <a:gs pos="51000">
                    <a:srgbClr val="C17F00"/>
                  </a:gs>
                  <a:gs pos="0">
                    <a:srgbClr val="825600"/>
                  </a:gs>
                  <a:gs pos="19000">
                    <a:srgbClr val="FFA800"/>
                  </a:gs>
                  <a:gs pos="28000">
                    <a:srgbClr val="825600"/>
                  </a:gs>
                  <a:gs pos="42999">
                    <a:srgbClr val="FFA800"/>
                  </a:gs>
                  <a:gs pos="58000">
                    <a:srgbClr val="825600"/>
                  </a:gs>
                  <a:gs pos="72000">
                    <a:srgbClr val="FFA800"/>
                  </a:gs>
                  <a:gs pos="87000">
                    <a:srgbClr val="825600"/>
                  </a:gs>
                  <a:gs pos="100000">
                    <a:srgbClr val="FFA800"/>
                  </a:gs>
                </a:gsLst>
                <a:lin ang="5400000" scaled="0"/>
              </a:gradFill>
            </a:ln>
          </p:spPr>
          <p:style>
            <a:lnRef idx="2">
              <a:schemeClr val="accent1"/>
            </a:lnRef>
            <a:fillRef idx="0">
              <a:schemeClr val="accent1"/>
            </a:fillRef>
            <a:effectRef idx="1">
              <a:schemeClr val="accent1"/>
            </a:effectRef>
            <a:fontRef idx="minor">
              <a:schemeClr val="tx1"/>
            </a:fontRef>
          </p:style>
        </p:cxnSp>
        <p:pic>
          <p:nvPicPr>
            <p:cNvPr id="28" name="Picture 27" descr="Serv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4752" y="4497032"/>
              <a:ext cx="1734855" cy="1577141"/>
            </a:xfrm>
            <a:prstGeom prst="rect">
              <a:avLst/>
            </a:prstGeom>
          </p:spPr>
        </p:pic>
        <p:pic>
          <p:nvPicPr>
            <p:cNvPr id="30" name="Picture 29" descr="Laptop.psd"/>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9919" y="4399986"/>
              <a:ext cx="2108715" cy="1946506"/>
            </a:xfrm>
            <a:prstGeom prst="rect">
              <a:avLst/>
            </a:prstGeom>
          </p:spPr>
        </p:pic>
        <p:sp>
          <p:nvSpPr>
            <p:cNvPr id="31" name="Oval 30"/>
            <p:cNvSpPr/>
            <p:nvPr/>
          </p:nvSpPr>
          <p:spPr>
            <a:xfrm>
              <a:off x="4211341" y="5440092"/>
              <a:ext cx="154214" cy="154214"/>
            </a:xfrm>
            <a:prstGeom prst="ellipse">
              <a:avLst/>
            </a:prstGeom>
            <a:solidFill>
              <a:srgbClr val="D9A710"/>
            </a:solidFill>
            <a:ln>
              <a:noFill/>
            </a:ln>
            <a:effectLst>
              <a:glow rad="114300">
                <a:srgbClr val="D9A710">
                  <a:alpha val="32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3199755" y="5777902"/>
              <a:ext cx="2827295" cy="338554"/>
            </a:xfrm>
            <a:prstGeom prst="rect">
              <a:avLst/>
            </a:prstGeom>
            <a:noFill/>
          </p:spPr>
          <p:txBody>
            <a:bodyPr wrap="square" rtlCol="0">
              <a:spAutoFit/>
            </a:bodyPr>
            <a:lstStyle/>
            <a:p>
              <a:pPr algn="ctr"/>
              <a:r>
                <a:rPr lang="en-US" sz="1600" i="1" dirty="0" smtClean="0">
                  <a:solidFill>
                    <a:schemeClr val="tx1">
                      <a:lumMod val="50000"/>
                    </a:schemeClr>
                  </a:solidFill>
                </a:rPr>
                <a:t>XML data “on the wire”</a:t>
              </a:r>
              <a:endParaRPr lang="en-US" sz="1600" i="1" dirty="0">
                <a:solidFill>
                  <a:schemeClr val="tx1">
                    <a:lumMod val="50000"/>
                  </a:schemeClr>
                </a:solidFill>
              </a:endParaRPr>
            </a:p>
          </p:txBody>
        </p:sp>
      </p:grpSp>
      <p:grpSp>
        <p:nvGrpSpPr>
          <p:cNvPr id="4" name="Group 3"/>
          <p:cNvGrpSpPr/>
          <p:nvPr/>
        </p:nvGrpSpPr>
        <p:grpSpPr>
          <a:xfrm>
            <a:off x="3134837" y="1389055"/>
            <a:ext cx="2755483" cy="1164080"/>
            <a:chOff x="3067594" y="1389055"/>
            <a:chExt cx="2755483" cy="1164080"/>
          </a:xfrm>
        </p:grpSpPr>
        <p:sp>
          <p:nvSpPr>
            <p:cNvPr id="24" name="Left-Right Arrow 23"/>
            <p:cNvSpPr/>
            <p:nvPr/>
          </p:nvSpPr>
          <p:spPr>
            <a:xfrm>
              <a:off x="3067594" y="1805900"/>
              <a:ext cx="1678975" cy="523702"/>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Left-Right Arrow 24"/>
            <p:cNvSpPr/>
            <p:nvPr/>
          </p:nvSpPr>
          <p:spPr>
            <a:xfrm>
              <a:off x="4144102" y="1544049"/>
              <a:ext cx="1678975" cy="523702"/>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DataFiles.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09624" y="1389055"/>
              <a:ext cx="1070418" cy="1164080"/>
            </a:xfrm>
            <a:prstGeom prst="rect">
              <a:avLst/>
            </a:prstGeom>
          </p:spPr>
        </p:pic>
      </p:grpSp>
      <p:sp>
        <p:nvSpPr>
          <p:cNvPr id="3" name="Slide Number Placeholder 2"/>
          <p:cNvSpPr>
            <a:spLocks noGrp="1"/>
          </p:cNvSpPr>
          <p:nvPr>
            <p:ph type="sldNum" sz="quarter" idx="4"/>
          </p:nvPr>
        </p:nvSpPr>
        <p:spPr/>
        <p:txBody>
          <a:bodyPr/>
          <a:lstStyle/>
          <a:p>
            <a:fld id="{DE814A3B-586F-6741-A578-6A3C03C31D10}" type="slidenum">
              <a:rPr lang="en-US" smtClean="0"/>
              <a:pPr/>
              <a:t>48</a:t>
            </a:fld>
            <a:endParaRPr lang="en-US" dirty="0"/>
          </a:p>
        </p:txBody>
      </p:sp>
    </p:spTree>
    <p:extLst>
      <p:ext uri="{BB962C8B-B14F-4D97-AF65-F5344CB8AC3E}">
        <p14:creationId xmlns:p14="http://schemas.microsoft.com/office/powerpoint/2010/main" val="1309963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3725353" y="3097652"/>
            <a:ext cx="1794081" cy="461665"/>
          </a:xfrm>
          <a:prstGeom prst="rect">
            <a:avLst/>
          </a:prstGeom>
          <a:noFill/>
        </p:spPr>
        <p:txBody>
          <a:bodyPr wrap="none" rtlCol="0">
            <a:spAutoFit/>
          </a:bodyPr>
          <a:lstStyle/>
          <a:p>
            <a:r>
              <a:rPr lang="en-US" sz="2400" b="1" dirty="0" smtClean="0">
                <a:solidFill>
                  <a:schemeClr val="tx2">
                    <a:lumMod val="75000"/>
                  </a:schemeClr>
                </a:solidFill>
                <a:latin typeface="Kozuka Mincho Pr6N M" pitchFamily="18" charset="-128"/>
                <a:ea typeface="Kozuka Mincho Pr6N M" pitchFamily="18" charset="-128"/>
              </a:rPr>
              <a:t>NIEM-UML</a:t>
            </a:r>
            <a:endParaRPr lang="en-US" sz="2400" b="1" dirty="0">
              <a:solidFill>
                <a:schemeClr val="tx2">
                  <a:lumMod val="75000"/>
                </a:schemeClr>
              </a:solidFill>
              <a:latin typeface="Kozuka Mincho Pr6N M" pitchFamily="18" charset="-128"/>
              <a:ea typeface="Kozuka Mincho Pr6N M" pitchFamily="18" charset="-128"/>
            </a:endParaRPr>
          </a:p>
        </p:txBody>
      </p:sp>
      <p:pic>
        <p:nvPicPr>
          <p:cNvPr id="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1888" y="2178357"/>
            <a:ext cx="2441013" cy="1727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3" name="Group 12"/>
          <p:cNvGrpSpPr/>
          <p:nvPr/>
        </p:nvGrpSpPr>
        <p:grpSpPr>
          <a:xfrm>
            <a:off x="769923" y="1233366"/>
            <a:ext cx="7575745" cy="1597905"/>
            <a:chOff x="769919" y="1233363"/>
            <a:chExt cx="7575745" cy="1597905"/>
          </a:xfrm>
        </p:grpSpPr>
        <p:pic>
          <p:nvPicPr>
            <p:cNvPr id="15" name="Picture 14" descr="peopl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919" y="1233363"/>
              <a:ext cx="2222965" cy="1400370"/>
            </a:xfrm>
            <a:prstGeom prst="rect">
              <a:avLst/>
            </a:prstGeom>
          </p:spPr>
        </p:pic>
        <p:pic>
          <p:nvPicPr>
            <p:cNvPr id="16" name="Picture 15" descr="Organization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6919" y="1389055"/>
              <a:ext cx="2078745" cy="1442213"/>
            </a:xfrm>
            <a:prstGeom prst="rect">
              <a:avLst/>
            </a:prstGeom>
          </p:spPr>
        </p:pic>
      </p:grpSp>
      <p:sp>
        <p:nvSpPr>
          <p:cNvPr id="2" name="Title 1"/>
          <p:cNvSpPr>
            <a:spLocks noGrp="1"/>
          </p:cNvSpPr>
          <p:nvPr>
            <p:ph type="title"/>
          </p:nvPr>
        </p:nvSpPr>
        <p:spPr>
          <a:xfrm>
            <a:off x="0" y="388277"/>
            <a:ext cx="9144000" cy="811359"/>
          </a:xfrm>
        </p:spPr>
        <p:txBody>
          <a:bodyPr/>
          <a:lstStyle/>
          <a:p>
            <a:r>
              <a:rPr lang="en-US" dirty="0"/>
              <a:t>Information </a:t>
            </a:r>
            <a:r>
              <a:rPr lang="en-US" dirty="0" smtClean="0"/>
              <a:t>sharing based on NIEM-UML</a:t>
            </a:r>
            <a:endParaRPr lang="en-US" dirty="0"/>
          </a:p>
        </p:txBody>
      </p:sp>
      <p:grpSp>
        <p:nvGrpSpPr>
          <p:cNvPr id="4" name="Group 3"/>
          <p:cNvGrpSpPr/>
          <p:nvPr/>
        </p:nvGrpSpPr>
        <p:grpSpPr>
          <a:xfrm>
            <a:off x="3199755" y="2514675"/>
            <a:ext cx="2818304" cy="2603290"/>
            <a:chOff x="3154326" y="1414304"/>
            <a:chExt cx="2818304" cy="2320845"/>
          </a:xfrm>
        </p:grpSpPr>
        <p:sp>
          <p:nvSpPr>
            <p:cNvPr id="5" name="Right Arrow 4"/>
            <p:cNvSpPr/>
            <p:nvPr/>
          </p:nvSpPr>
          <p:spPr>
            <a:xfrm rot="5400000">
              <a:off x="3403055" y="1165575"/>
              <a:ext cx="2320845" cy="2818304"/>
            </a:xfrm>
            <a:prstGeom prst="rightArrow">
              <a:avLst>
                <a:gd name="adj1" fmla="val 67420"/>
                <a:gd name="adj2" fmla="val 50000"/>
              </a:avLst>
            </a:prstGeom>
            <a:gradFill flip="none" rotWithShape="1">
              <a:gsLst>
                <a:gs pos="23000">
                  <a:schemeClr val="bg1">
                    <a:alpha val="0"/>
                  </a:schemeClr>
                </a:gs>
                <a:gs pos="77000">
                  <a:srgbClr val="00506F"/>
                </a:gs>
              </a:gsLst>
              <a:lin ang="0" scaled="1"/>
              <a:tileRect/>
            </a:gradFill>
            <a:effectLst/>
          </p:spPr>
          <p:style>
            <a:lnRef idx="0">
              <a:schemeClr val="dk2">
                <a:hueOff val="0"/>
                <a:satOff val="0"/>
                <a:lumOff val="0"/>
                <a:alphaOff val="0"/>
              </a:schemeClr>
            </a:lnRef>
            <a:fillRef idx="1">
              <a:scrgbClr r="0" g="0" b="0"/>
            </a:fillRef>
            <a:effectRef idx="1">
              <a:schemeClr val="dk2">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 name="TextBox 5"/>
            <p:cNvSpPr txBox="1"/>
            <p:nvPr/>
          </p:nvSpPr>
          <p:spPr>
            <a:xfrm>
              <a:off x="3854190" y="2654880"/>
              <a:ext cx="1436193" cy="872541"/>
            </a:xfrm>
            <a:prstGeom prst="rect">
              <a:avLst/>
            </a:prstGeom>
            <a:noFill/>
          </p:spPr>
          <p:txBody>
            <a:bodyPr wrap="square" rtlCol="0">
              <a:spAutoFit/>
            </a:bodyPr>
            <a:lstStyle/>
            <a:p>
              <a:pPr algn="ctr">
                <a:lnSpc>
                  <a:spcPct val="80000"/>
                </a:lnSpc>
              </a:pPr>
              <a:r>
                <a:rPr lang="en-US" b="1" dirty="0" smtClean="0">
                  <a:solidFill>
                    <a:schemeClr val="bg1"/>
                  </a:solidFill>
                </a:rPr>
                <a:t>Automatic</a:t>
              </a:r>
            </a:p>
            <a:p>
              <a:pPr algn="ctr">
                <a:lnSpc>
                  <a:spcPct val="80000"/>
                </a:lnSpc>
              </a:pPr>
              <a:r>
                <a:rPr lang="en-US" b="1" dirty="0" smtClean="0">
                  <a:solidFill>
                    <a:schemeClr val="bg1"/>
                  </a:solidFill>
                </a:rPr>
                <a:t>Generation</a:t>
              </a:r>
            </a:p>
            <a:p>
              <a:pPr algn="ctr">
                <a:lnSpc>
                  <a:spcPct val="80000"/>
                </a:lnSpc>
              </a:pPr>
              <a:r>
                <a:rPr lang="en-US" b="1" dirty="0" smtClean="0">
                  <a:solidFill>
                    <a:schemeClr val="bg1"/>
                  </a:solidFill>
                </a:rPr>
                <a:t>w/ NIEM UML</a:t>
              </a:r>
              <a:endParaRPr lang="en-US" b="1" dirty="0">
                <a:solidFill>
                  <a:schemeClr val="bg1"/>
                </a:solidFill>
              </a:endParaRPr>
            </a:p>
          </p:txBody>
        </p:sp>
      </p:grpSp>
      <p:grpSp>
        <p:nvGrpSpPr>
          <p:cNvPr id="28" name="Group 27"/>
          <p:cNvGrpSpPr/>
          <p:nvPr/>
        </p:nvGrpSpPr>
        <p:grpSpPr>
          <a:xfrm>
            <a:off x="769919" y="4399985"/>
            <a:ext cx="7479688" cy="1946507"/>
            <a:chOff x="769919" y="4112496"/>
            <a:chExt cx="7479688" cy="1946506"/>
          </a:xfrm>
        </p:grpSpPr>
        <p:cxnSp>
          <p:nvCxnSpPr>
            <p:cNvPr id="29" name="Curved Connector 28"/>
            <p:cNvCxnSpPr/>
            <p:nvPr/>
          </p:nvCxnSpPr>
          <p:spPr>
            <a:xfrm flipV="1">
              <a:off x="2227075" y="4874147"/>
              <a:ext cx="4612782" cy="471880"/>
            </a:xfrm>
            <a:prstGeom prst="curvedConnector3">
              <a:avLst/>
            </a:prstGeom>
            <a:ln w="127000" cmpd="dbl">
              <a:gradFill>
                <a:gsLst>
                  <a:gs pos="9750">
                    <a:srgbClr val="E09400"/>
                  </a:gs>
                  <a:gs pos="51000">
                    <a:srgbClr val="C17F00"/>
                  </a:gs>
                  <a:gs pos="0">
                    <a:srgbClr val="825600"/>
                  </a:gs>
                  <a:gs pos="19000">
                    <a:srgbClr val="FFA800"/>
                  </a:gs>
                  <a:gs pos="28000">
                    <a:srgbClr val="825600"/>
                  </a:gs>
                  <a:gs pos="42999">
                    <a:srgbClr val="FFA800"/>
                  </a:gs>
                  <a:gs pos="58000">
                    <a:srgbClr val="825600"/>
                  </a:gs>
                  <a:gs pos="72000">
                    <a:srgbClr val="FFA800"/>
                  </a:gs>
                  <a:gs pos="87000">
                    <a:srgbClr val="825600"/>
                  </a:gs>
                  <a:gs pos="100000">
                    <a:srgbClr val="FFA800"/>
                  </a:gs>
                </a:gsLst>
                <a:lin ang="5400000" scaled="0"/>
              </a:gradFill>
            </a:ln>
          </p:spPr>
          <p:style>
            <a:lnRef idx="2">
              <a:schemeClr val="accent1"/>
            </a:lnRef>
            <a:fillRef idx="0">
              <a:schemeClr val="accent1"/>
            </a:fillRef>
            <a:effectRef idx="1">
              <a:schemeClr val="accent1"/>
            </a:effectRef>
            <a:fontRef idx="minor">
              <a:schemeClr val="tx1"/>
            </a:fontRef>
          </p:style>
        </p:cxnSp>
        <p:pic>
          <p:nvPicPr>
            <p:cNvPr id="30" name="Picture 29" descr="Serv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4752" y="4209542"/>
              <a:ext cx="1734855" cy="1577141"/>
            </a:xfrm>
            <a:prstGeom prst="rect">
              <a:avLst/>
            </a:prstGeom>
          </p:spPr>
        </p:pic>
        <p:pic>
          <p:nvPicPr>
            <p:cNvPr id="31" name="Picture 30" descr="Laptop.psd"/>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9919" y="4112496"/>
              <a:ext cx="2108715" cy="1946506"/>
            </a:xfrm>
            <a:prstGeom prst="rect">
              <a:avLst/>
            </a:prstGeom>
          </p:spPr>
        </p:pic>
      </p:grpSp>
      <p:sp>
        <p:nvSpPr>
          <p:cNvPr id="32" name="Oval 31"/>
          <p:cNvSpPr/>
          <p:nvPr/>
        </p:nvSpPr>
        <p:spPr>
          <a:xfrm>
            <a:off x="3045541" y="5524663"/>
            <a:ext cx="154214" cy="154215"/>
          </a:xfrm>
          <a:prstGeom prst="ellipse">
            <a:avLst/>
          </a:prstGeom>
          <a:solidFill>
            <a:srgbClr val="D9A710"/>
          </a:solidFill>
          <a:ln>
            <a:noFill/>
          </a:ln>
          <a:effectLst>
            <a:glow rad="114300">
              <a:srgbClr val="D9A710">
                <a:alpha val="32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3199759" y="5777902"/>
            <a:ext cx="2827295" cy="338554"/>
          </a:xfrm>
          <a:prstGeom prst="rect">
            <a:avLst/>
          </a:prstGeom>
          <a:noFill/>
        </p:spPr>
        <p:txBody>
          <a:bodyPr wrap="square" rtlCol="0">
            <a:spAutoFit/>
          </a:bodyPr>
          <a:lstStyle/>
          <a:p>
            <a:pPr algn="ctr"/>
            <a:r>
              <a:rPr lang="en-US" sz="1600" i="1" dirty="0" smtClean="0">
                <a:solidFill>
                  <a:schemeClr val="tx1">
                    <a:lumMod val="50000"/>
                  </a:schemeClr>
                </a:solidFill>
              </a:rPr>
              <a:t>XML data “on the wire”</a:t>
            </a:r>
            <a:endParaRPr lang="en-US" sz="1600" i="1" dirty="0">
              <a:solidFill>
                <a:schemeClr val="tx1">
                  <a:lumMod val="50000"/>
                </a:schemeClr>
              </a:solidFill>
            </a:endParaRPr>
          </a:p>
        </p:txBody>
      </p:sp>
      <p:grpSp>
        <p:nvGrpSpPr>
          <p:cNvPr id="8" name="Group 7"/>
          <p:cNvGrpSpPr/>
          <p:nvPr/>
        </p:nvGrpSpPr>
        <p:grpSpPr>
          <a:xfrm>
            <a:off x="6514752" y="2934269"/>
            <a:ext cx="1346358" cy="1241947"/>
            <a:chOff x="6514752" y="2934269"/>
            <a:chExt cx="1346358" cy="1241946"/>
          </a:xfrm>
        </p:grpSpPr>
        <p:sp>
          <p:nvSpPr>
            <p:cNvPr id="25" name="Rounded Rectangle 24"/>
            <p:cNvSpPr/>
            <p:nvPr/>
          </p:nvSpPr>
          <p:spPr>
            <a:xfrm>
              <a:off x="6514752" y="2934269"/>
              <a:ext cx="1346358" cy="1241946"/>
            </a:xfrm>
            <a:prstGeom prst="roundRect">
              <a:avLst/>
            </a:prstGeom>
            <a:solidFill>
              <a:schemeClr val="bg1"/>
            </a:solidFill>
            <a:effectLst>
              <a:outerShdw blurRad="40000" dist="23000" dir="5400000" rotWithShape="0">
                <a:srgbClr val="000000">
                  <a:alpha val="35000"/>
                </a:srgbClr>
              </a:outerShdw>
              <a:softEdge rad="889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4"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10703" y="3046617"/>
              <a:ext cx="954456" cy="1017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9" name="Group 8"/>
          <p:cNvGrpSpPr/>
          <p:nvPr/>
        </p:nvGrpSpPr>
        <p:grpSpPr>
          <a:xfrm>
            <a:off x="914400" y="3042293"/>
            <a:ext cx="1964234" cy="1020399"/>
            <a:chOff x="914400" y="3042292"/>
            <a:chExt cx="1964234" cy="1020398"/>
          </a:xfrm>
        </p:grpSpPr>
        <p:sp>
          <p:nvSpPr>
            <p:cNvPr id="7" name="Rounded Rectangle 6"/>
            <p:cNvSpPr/>
            <p:nvPr/>
          </p:nvSpPr>
          <p:spPr>
            <a:xfrm>
              <a:off x="914400" y="3042292"/>
              <a:ext cx="1964234" cy="1020398"/>
            </a:xfrm>
            <a:prstGeom prst="roundRect">
              <a:avLst/>
            </a:prstGeom>
            <a:solidFill>
              <a:schemeClr val="bg1"/>
            </a:solidFill>
            <a:effectLst>
              <a:outerShdw blurRad="40000" dist="23000" dir="5400000" rotWithShape="0">
                <a:srgbClr val="000000">
                  <a:alpha val="35000"/>
                </a:srgbClr>
              </a:outerShdw>
              <a:softEdge rad="889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5" name="Picture 2" descr="C:\Users\Cory-c\Documents\Company\MDSSVN\Marketing\Graphics\OMG\OMG---High.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3125" y="3182433"/>
              <a:ext cx="1656555" cy="743264"/>
            </a:xfrm>
            <a:prstGeom prst="rect">
              <a:avLst/>
            </a:prstGeom>
            <a:noFill/>
            <a:extLst/>
          </p:spPr>
        </p:pic>
      </p:grpSp>
      <p:grpSp>
        <p:nvGrpSpPr>
          <p:cNvPr id="37" name="Group 36"/>
          <p:cNvGrpSpPr/>
          <p:nvPr/>
        </p:nvGrpSpPr>
        <p:grpSpPr>
          <a:xfrm>
            <a:off x="3134837" y="1389055"/>
            <a:ext cx="2755483" cy="1164080"/>
            <a:chOff x="3067594" y="1389055"/>
            <a:chExt cx="2755483" cy="1164080"/>
          </a:xfrm>
        </p:grpSpPr>
        <p:sp>
          <p:nvSpPr>
            <p:cNvPr id="38" name="Left-Right Arrow 37"/>
            <p:cNvSpPr/>
            <p:nvPr/>
          </p:nvSpPr>
          <p:spPr>
            <a:xfrm>
              <a:off x="3067594" y="1805900"/>
              <a:ext cx="1678975" cy="523702"/>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Left-Right Arrow 38"/>
            <p:cNvSpPr/>
            <p:nvPr/>
          </p:nvSpPr>
          <p:spPr>
            <a:xfrm>
              <a:off x="4144102" y="1544049"/>
              <a:ext cx="1678975" cy="523702"/>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 name="Picture 39" descr="DataFiles.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09624" y="1389055"/>
              <a:ext cx="1070418" cy="1164080"/>
            </a:xfrm>
            <a:prstGeom prst="rect">
              <a:avLst/>
            </a:prstGeom>
          </p:spPr>
        </p:pic>
      </p:grpSp>
      <p:sp>
        <p:nvSpPr>
          <p:cNvPr id="3" name="Slide Number Placeholder 2"/>
          <p:cNvSpPr>
            <a:spLocks noGrp="1"/>
          </p:cNvSpPr>
          <p:nvPr>
            <p:ph type="sldNum" sz="quarter" idx="4"/>
          </p:nvPr>
        </p:nvSpPr>
        <p:spPr/>
        <p:txBody>
          <a:bodyPr/>
          <a:lstStyle/>
          <a:p>
            <a:fld id="{DE814A3B-586F-6741-A578-6A3C03C31D10}" type="slidenum">
              <a:rPr lang="en-US" smtClean="0"/>
              <a:pPr/>
              <a:t>49</a:t>
            </a:fld>
            <a:endParaRPr lang="en-US" dirty="0"/>
          </a:p>
        </p:txBody>
      </p:sp>
    </p:spTree>
    <p:extLst>
      <p:ext uri="{BB962C8B-B14F-4D97-AF65-F5344CB8AC3E}">
        <p14:creationId xmlns:p14="http://schemas.microsoft.com/office/powerpoint/2010/main" val="4282370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0-#ppt_w/2"/>
                                          </p:val>
                                        </p:tav>
                                        <p:tav tm="100000">
                                          <p:val>
                                            <p:strVal val="#ppt_x"/>
                                          </p:val>
                                        </p:tav>
                                      </p:tavLst>
                                    </p:anim>
                                    <p:anim calcmode="lin" valueType="num">
                                      <p:cBhvr additive="base">
                                        <p:cTn id="17" dur="500" fill="hold"/>
                                        <p:tgtEl>
                                          <p:spTgt spid="9"/>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1+#ppt_w/2"/>
                                          </p:val>
                                        </p:tav>
                                        <p:tav tm="100000">
                                          <p:val>
                                            <p:strVal val="#ppt_x"/>
                                          </p:val>
                                        </p:tav>
                                      </p:tavLst>
                                    </p:anim>
                                    <p:anim calcmode="lin" valueType="num">
                                      <p:cBhvr additive="base">
                                        <p:cTn id="21"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90 day harmonization</a:t>
            </a:r>
            <a:br>
              <a:rPr lang="en-US" dirty="0" smtClean="0"/>
            </a:br>
            <a:r>
              <a:rPr lang="en-US" sz="3200" dirty="0" smtClean="0"/>
              <a:t>(Michelle Vidanes)</a:t>
            </a:r>
            <a:endParaRPr lang="en-US" sz="3200" dirty="0"/>
          </a:p>
        </p:txBody>
      </p:sp>
    </p:spTree>
    <p:extLst>
      <p:ext uri="{BB962C8B-B14F-4D97-AF65-F5344CB8AC3E}">
        <p14:creationId xmlns:p14="http://schemas.microsoft.com/office/powerpoint/2010/main" val="416891524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ight Arrow 14"/>
          <p:cNvSpPr/>
          <p:nvPr/>
        </p:nvSpPr>
        <p:spPr bwMode="auto">
          <a:xfrm rot="21100861">
            <a:off x="2316417" y="3018357"/>
            <a:ext cx="3632986" cy="787619"/>
          </a:xfrm>
          <a:prstGeom prst="rightArrow">
            <a:avLst/>
          </a:prstGeom>
          <a:gradFill>
            <a:gsLst>
              <a:gs pos="1000">
                <a:srgbClr val="67CBFB"/>
              </a:gs>
              <a:gs pos="99000">
                <a:srgbClr val="96F0FF"/>
              </a:gs>
            </a:gsLst>
          </a:gradFill>
          <a:ln>
            <a:solidFill>
              <a:srgbClr val="67CBFB"/>
            </a:solidFill>
          </a:ln>
          <a:effectLst>
            <a:outerShdw blurRad="50800" dist="38100" dir="2700000" algn="tl" rotWithShape="0">
              <a:srgbClr val="000000">
                <a:alpha val="28000"/>
              </a:srgbClr>
            </a:outerShdw>
          </a:effectLst>
        </p:spPr>
        <p:style>
          <a:lnRef idx="1">
            <a:schemeClr val="dk1"/>
          </a:lnRef>
          <a:fillRef idx="2">
            <a:schemeClr val="dk1"/>
          </a:fillRef>
          <a:effectRef idx="1">
            <a:schemeClr val="dk1"/>
          </a:effectRef>
          <a:fontRef idx="minor">
            <a:schemeClr val="dk1"/>
          </a:fontRef>
        </p:style>
        <p:txBody>
          <a:bodyPr tIns="91440" rtlCol="0" anchor="t" anchorCtr="0"/>
          <a:lstStyle/>
          <a:p>
            <a:pPr algn="ctr" fontAlgn="auto">
              <a:lnSpc>
                <a:spcPct val="90000"/>
              </a:lnSpc>
              <a:spcBef>
                <a:spcPts val="0"/>
              </a:spcBef>
              <a:spcAft>
                <a:spcPts val="0"/>
              </a:spcAft>
            </a:pPr>
            <a:r>
              <a:rPr lang="en-US" b="1" spc="-50" dirty="0" smtClean="0">
                <a:solidFill>
                  <a:schemeClr val="tx2">
                    <a:lumMod val="50000"/>
                  </a:schemeClr>
                </a:solidFill>
                <a:latin typeface="Arial"/>
                <a:cs typeface="Arial"/>
              </a:rPr>
              <a:t>MODELS</a:t>
            </a:r>
          </a:p>
        </p:txBody>
      </p:sp>
      <p:sp>
        <p:nvSpPr>
          <p:cNvPr id="2" name="Title 1"/>
          <p:cNvSpPr>
            <a:spLocks noGrp="1"/>
          </p:cNvSpPr>
          <p:nvPr>
            <p:ph type="title"/>
          </p:nvPr>
        </p:nvSpPr>
        <p:spPr/>
        <p:txBody>
          <a:bodyPr/>
          <a:lstStyle/>
          <a:p>
            <a:r>
              <a:rPr lang="en-US" dirty="0" smtClean="0"/>
              <a:t>UML (unified modeling language)</a:t>
            </a:r>
            <a:br>
              <a:rPr lang="en-US" dirty="0" smtClean="0"/>
            </a:br>
            <a:r>
              <a:rPr lang="en-US" dirty="0" smtClean="0"/>
              <a:t>is an OMG standard</a:t>
            </a:r>
            <a:endParaRPr lang="en-US" dirty="0"/>
          </a:p>
        </p:txBody>
      </p:sp>
      <p:grpSp>
        <p:nvGrpSpPr>
          <p:cNvPr id="4" name="Group 4"/>
          <p:cNvGrpSpPr/>
          <p:nvPr/>
        </p:nvGrpSpPr>
        <p:grpSpPr>
          <a:xfrm>
            <a:off x="497659" y="2123703"/>
            <a:ext cx="4193294" cy="2193935"/>
            <a:chOff x="792583" y="2136996"/>
            <a:chExt cx="4193294" cy="2193935"/>
          </a:xfrm>
        </p:grpSpPr>
        <p:cxnSp>
          <p:nvCxnSpPr>
            <p:cNvPr id="7" name="Straight Arrow Connector 6"/>
            <p:cNvCxnSpPr/>
            <p:nvPr/>
          </p:nvCxnSpPr>
          <p:spPr>
            <a:xfrm flipV="1">
              <a:off x="1646569" y="2136996"/>
              <a:ext cx="2194799" cy="1250870"/>
            </a:xfrm>
            <a:prstGeom prst="straightConnector1">
              <a:avLst/>
            </a:prstGeom>
            <a:ln w="50800">
              <a:solidFill>
                <a:srgbClr val="67CBFB"/>
              </a:solidFill>
              <a:tailEnd type="none" w="lg" len="lg"/>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917225" y="2324211"/>
              <a:ext cx="4068652" cy="723275"/>
            </a:xfrm>
            <a:prstGeom prst="rect">
              <a:avLst/>
            </a:prstGeom>
            <a:noFill/>
            <a:ln w="6350">
              <a:noFill/>
            </a:ln>
          </p:spPr>
          <p:style>
            <a:lnRef idx="2">
              <a:schemeClr val="dk1"/>
            </a:lnRef>
            <a:fillRef idx="1">
              <a:schemeClr val="lt1"/>
            </a:fillRef>
            <a:effectRef idx="0">
              <a:schemeClr val="dk1"/>
            </a:effectRef>
            <a:fontRef idx="minor">
              <a:schemeClr val="dk1"/>
            </a:fontRef>
          </p:style>
          <p:txBody>
            <a:bodyPr wrap="square" tIns="91440" bIns="137160" rtlCol="0">
              <a:spAutoFit/>
            </a:bodyPr>
            <a:lstStyle/>
            <a:p>
              <a:pPr algn="ctr"/>
              <a:r>
                <a:rPr lang="en-US" sz="1600" dirty="0" smtClean="0">
                  <a:solidFill>
                    <a:schemeClr val="tx2">
                      <a:lumMod val="50000"/>
                    </a:schemeClr>
                  </a:solidFill>
                </a:rPr>
                <a:t>NIEM-UML extends and tailors the unified </a:t>
              </a:r>
            </a:p>
            <a:p>
              <a:pPr algn="ctr"/>
              <a:r>
                <a:rPr lang="en-US" sz="1600" dirty="0" smtClean="0">
                  <a:solidFill>
                    <a:schemeClr val="tx2">
                      <a:lumMod val="50000"/>
                    </a:schemeClr>
                  </a:solidFill>
                </a:rPr>
                <a:t>modeling language (OMG standard)</a:t>
              </a:r>
              <a:endParaRPr lang="en-US" sz="1600" dirty="0">
                <a:solidFill>
                  <a:schemeClr val="tx2">
                    <a:lumMod val="50000"/>
                  </a:schemeClr>
                </a:solidFill>
              </a:endParaRPr>
            </a:p>
          </p:txBody>
        </p:sp>
        <p:sp>
          <p:nvSpPr>
            <p:cNvPr id="6" name="Flowchart: Document 3"/>
            <p:cNvSpPr/>
            <p:nvPr/>
          </p:nvSpPr>
          <p:spPr bwMode="auto">
            <a:xfrm>
              <a:off x="792583" y="3283527"/>
              <a:ext cx="1894840" cy="1047404"/>
            </a:xfrm>
            <a:prstGeom prst="flowChartDocument">
              <a:avLst/>
            </a:prstGeom>
            <a:gradFill>
              <a:gsLst>
                <a:gs pos="0">
                  <a:srgbClr val="9EB3B6"/>
                </a:gs>
                <a:gs pos="100000">
                  <a:schemeClr val="bg1"/>
                </a:gs>
              </a:gsLst>
            </a:gradFill>
            <a:ln>
              <a:solidFill>
                <a:srgbClr val="5C7073"/>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bIns="45720" rtlCol="0" anchor="ctr" anchorCtr="0"/>
            <a:lstStyle/>
            <a:p>
              <a:pPr algn="ctr" fontAlgn="auto">
                <a:spcBef>
                  <a:spcPts val="0"/>
                </a:spcBef>
                <a:spcAft>
                  <a:spcPts val="0"/>
                </a:spcAft>
              </a:pPr>
              <a:r>
                <a:rPr lang="en-US" sz="1600" b="1" dirty="0" smtClean="0">
                  <a:solidFill>
                    <a:srgbClr val="00506F"/>
                  </a:solidFill>
                  <a:latin typeface="Arial"/>
                  <a:cs typeface="Arial"/>
                </a:rPr>
                <a:t>NIEM-UML</a:t>
              </a:r>
            </a:p>
            <a:p>
              <a:pPr algn="ctr" fontAlgn="auto">
                <a:spcBef>
                  <a:spcPts val="0"/>
                </a:spcBef>
                <a:spcAft>
                  <a:spcPts val="0"/>
                </a:spcAft>
              </a:pPr>
              <a:r>
                <a:rPr lang="en-US" sz="1600" b="1" dirty="0" smtClean="0">
                  <a:solidFill>
                    <a:srgbClr val="00506F"/>
                  </a:solidFill>
                  <a:latin typeface="Arial"/>
                  <a:cs typeface="Arial"/>
                </a:rPr>
                <a:t>Profile</a:t>
              </a:r>
            </a:p>
          </p:txBody>
        </p:sp>
      </p:grpSp>
      <p:pic>
        <p:nvPicPr>
          <p:cNvPr id="18" name="Picture 2" descr="C:\Users\Cory-c\Documents\Company\MDSSVN\Marketing\Graphics\OMG\OMG---Hig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7537" y="1485697"/>
            <a:ext cx="1286837" cy="577379"/>
          </a:xfrm>
          <a:prstGeom prst="rect">
            <a:avLst/>
          </a:prstGeom>
          <a:noFill/>
          <a:extLst/>
        </p:spPr>
      </p:pic>
      <p:pic>
        <p:nvPicPr>
          <p:cNvPr id="48" name="Picture 2" descr="C:\Users\Cory-c\Documents\Company\MDSSVN\Marketing\Graphics\OMG\UM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2072" y="1472453"/>
            <a:ext cx="600065" cy="62584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6063914" y="2017619"/>
            <a:ext cx="2614270" cy="2353236"/>
            <a:chOff x="6047130" y="1643530"/>
            <a:chExt cx="2614270" cy="2353236"/>
          </a:xfrm>
        </p:grpSpPr>
        <p:sp>
          <p:nvSpPr>
            <p:cNvPr id="21" name="Rectangle 20"/>
            <p:cNvSpPr/>
            <p:nvPr/>
          </p:nvSpPr>
          <p:spPr>
            <a:xfrm>
              <a:off x="6047130" y="1643530"/>
              <a:ext cx="2614270" cy="2353236"/>
            </a:xfrm>
            <a:prstGeom prst="rect">
              <a:avLst/>
            </a:prstGeom>
            <a:gradFill>
              <a:gsLst>
                <a:gs pos="0">
                  <a:srgbClr val="9EB3B6"/>
                </a:gs>
                <a:gs pos="85000">
                  <a:schemeClr val="bg1"/>
                </a:gs>
              </a:gsLst>
            </a:gradFill>
            <a:ln>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Actions-help-hint-ic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88880" y="2137919"/>
              <a:ext cx="794184" cy="794184"/>
            </a:xfrm>
            <a:prstGeom prst="rect">
              <a:avLst/>
            </a:prstGeom>
          </p:spPr>
        </p:pic>
        <p:grpSp>
          <p:nvGrpSpPr>
            <p:cNvPr id="16" name="Group 15"/>
            <p:cNvGrpSpPr/>
            <p:nvPr/>
          </p:nvGrpSpPr>
          <p:grpSpPr>
            <a:xfrm>
              <a:off x="6240568" y="1761121"/>
              <a:ext cx="2260963" cy="2187549"/>
              <a:chOff x="6091515" y="1845709"/>
              <a:chExt cx="2686329" cy="2599101"/>
            </a:xfrm>
          </p:grpSpPr>
          <p:grpSp>
            <p:nvGrpSpPr>
              <p:cNvPr id="13" name="Group 12"/>
              <p:cNvGrpSpPr/>
              <p:nvPr/>
            </p:nvGrpSpPr>
            <p:grpSpPr>
              <a:xfrm>
                <a:off x="6091515" y="1845709"/>
                <a:ext cx="2686329" cy="2599101"/>
                <a:chOff x="6091515" y="1845709"/>
                <a:chExt cx="2686329" cy="2599101"/>
              </a:xfrm>
            </p:grpSpPr>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718878" y="2974081"/>
                  <a:ext cx="1470730" cy="147072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091515" y="1845709"/>
                  <a:ext cx="2686329" cy="438816"/>
                </a:xfrm>
                <a:prstGeom prst="rect">
                  <a:avLst/>
                </a:prstGeom>
                <a:noFill/>
              </p:spPr>
              <p:txBody>
                <a:bodyPr wrap="square" rtlCol="0">
                  <a:spAutoFit/>
                </a:bodyPr>
                <a:lstStyle/>
                <a:p>
                  <a:pPr algn="ctr"/>
                  <a:r>
                    <a:rPr lang="en-US" dirty="0" smtClean="0"/>
                    <a:t>Domain Concepts</a:t>
                  </a:r>
                  <a:endParaRPr lang="en-US" dirty="0"/>
                </a:p>
              </p:txBody>
            </p:sp>
          </p:grpSp>
          <p:pic>
            <p:nvPicPr>
              <p:cNvPr id="1027" name="Picture 3"/>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rot="21259268">
                <a:off x="6881190" y="2567779"/>
                <a:ext cx="1326892" cy="230629"/>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7" name="Group 16"/>
          <p:cNvGrpSpPr/>
          <p:nvPr/>
        </p:nvGrpSpPr>
        <p:grpSpPr>
          <a:xfrm>
            <a:off x="622303" y="4349112"/>
            <a:ext cx="8039101" cy="1615120"/>
            <a:chOff x="622299" y="4349112"/>
            <a:chExt cx="8039101" cy="1615120"/>
          </a:xfrm>
        </p:grpSpPr>
        <p:grpSp>
          <p:nvGrpSpPr>
            <p:cNvPr id="12" name="Group 11"/>
            <p:cNvGrpSpPr/>
            <p:nvPr/>
          </p:nvGrpSpPr>
          <p:grpSpPr>
            <a:xfrm>
              <a:off x="622299" y="4349112"/>
              <a:ext cx="8039101" cy="1283064"/>
              <a:chOff x="622299" y="4349112"/>
              <a:chExt cx="8039101" cy="1283064"/>
            </a:xfrm>
          </p:grpSpPr>
          <p:sp>
            <p:nvSpPr>
              <p:cNvPr id="14" name="Flowchart: Document 9"/>
              <p:cNvSpPr/>
              <p:nvPr/>
            </p:nvSpPr>
            <p:spPr bwMode="auto">
              <a:xfrm>
                <a:off x="6047130" y="4584772"/>
                <a:ext cx="2614270" cy="1047404"/>
              </a:xfrm>
              <a:prstGeom prst="flowChartDocument">
                <a:avLst/>
              </a:prstGeom>
              <a:gradFill>
                <a:gsLst>
                  <a:gs pos="0">
                    <a:srgbClr val="9EB3B6"/>
                  </a:gs>
                  <a:gs pos="100000">
                    <a:schemeClr val="bg1"/>
                  </a:gs>
                </a:gsLst>
              </a:gradFill>
              <a:ln>
                <a:solidFill>
                  <a:srgbClr val="5C7073"/>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bIns="45720" rtlCol="0" anchor="ctr" anchorCtr="0"/>
              <a:lstStyle/>
              <a:p>
                <a:pPr algn="ctr" fontAlgn="auto">
                  <a:spcBef>
                    <a:spcPts val="0"/>
                  </a:spcBef>
                  <a:spcAft>
                    <a:spcPts val="0"/>
                  </a:spcAft>
                </a:pPr>
                <a:r>
                  <a:rPr lang="en-US" sz="1600" b="1" dirty="0" smtClean="0">
                    <a:solidFill>
                      <a:srgbClr val="00506F"/>
                    </a:solidFill>
                    <a:latin typeface="Arial"/>
                    <a:cs typeface="Arial"/>
                  </a:rPr>
                  <a:t>NIEM Exchange</a:t>
                </a:r>
              </a:p>
            </p:txBody>
          </p:sp>
          <p:sp>
            <p:nvSpPr>
              <p:cNvPr id="10" name="Left-Up Arrow 9"/>
              <p:cNvSpPr/>
              <p:nvPr/>
            </p:nvSpPr>
            <p:spPr>
              <a:xfrm flipH="1">
                <a:off x="622299" y="4349112"/>
                <a:ext cx="1469466" cy="1047404"/>
              </a:xfrm>
              <a:prstGeom prst="leftUpArrow">
                <a:avLst/>
              </a:prstGeom>
              <a:gradFill>
                <a:gsLst>
                  <a:gs pos="0">
                    <a:srgbClr val="67CBFB"/>
                  </a:gs>
                  <a:gs pos="100000">
                    <a:srgbClr val="96F0FF"/>
                  </a:gs>
                </a:gsLst>
              </a:gradFill>
              <a:effectLst>
                <a:outerShdw blurRad="40005" dist="22987" dir="5400000" algn="tl"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Left-Right Arrow 10"/>
              <p:cNvSpPr/>
              <p:nvPr/>
            </p:nvSpPr>
            <p:spPr>
              <a:xfrm>
                <a:off x="4176057" y="4846430"/>
                <a:ext cx="1833717" cy="523702"/>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Flowchart: Document 3"/>
            <p:cNvSpPr/>
            <p:nvPr/>
          </p:nvSpPr>
          <p:spPr bwMode="auto">
            <a:xfrm>
              <a:off x="2172140" y="4392350"/>
              <a:ext cx="1902297" cy="1571882"/>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85 w 21600"/>
                <a:gd name="connsiteY0" fmla="*/ 0 h 32416"/>
                <a:gd name="connsiteX1" fmla="*/ 21600 w 21600"/>
                <a:gd name="connsiteY1" fmla="*/ 11092 h 32416"/>
                <a:gd name="connsiteX2" fmla="*/ 21600 w 21600"/>
                <a:gd name="connsiteY2" fmla="*/ 28414 h 32416"/>
                <a:gd name="connsiteX3" fmla="*/ 0 w 21600"/>
                <a:gd name="connsiteY3" fmla="*/ 31264 h 32416"/>
                <a:gd name="connsiteX4" fmla="*/ 85 w 21600"/>
                <a:gd name="connsiteY4" fmla="*/ 0 h 32416"/>
                <a:gd name="connsiteX0" fmla="*/ 85 w 21685"/>
                <a:gd name="connsiteY0" fmla="*/ 0 h 32416"/>
                <a:gd name="connsiteX1" fmla="*/ 21685 w 21685"/>
                <a:gd name="connsiteY1" fmla="*/ 0 h 32416"/>
                <a:gd name="connsiteX2" fmla="*/ 21600 w 21685"/>
                <a:gd name="connsiteY2" fmla="*/ 28414 h 32416"/>
                <a:gd name="connsiteX3" fmla="*/ 0 w 21685"/>
                <a:gd name="connsiteY3" fmla="*/ 31264 h 32416"/>
                <a:gd name="connsiteX4" fmla="*/ 85 w 21685"/>
                <a:gd name="connsiteY4" fmla="*/ 0 h 32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5" h="32416">
                  <a:moveTo>
                    <a:pt x="85" y="0"/>
                  </a:moveTo>
                  <a:lnTo>
                    <a:pt x="21685" y="0"/>
                  </a:lnTo>
                  <a:cubicBezTo>
                    <a:pt x="21657" y="9471"/>
                    <a:pt x="21628" y="18943"/>
                    <a:pt x="21600" y="28414"/>
                  </a:cubicBezTo>
                  <a:cubicBezTo>
                    <a:pt x="10800" y="28414"/>
                    <a:pt x="10800" y="35014"/>
                    <a:pt x="0" y="31264"/>
                  </a:cubicBezTo>
                  <a:cubicBezTo>
                    <a:pt x="28" y="20843"/>
                    <a:pt x="57" y="10421"/>
                    <a:pt x="85" y="0"/>
                  </a:cubicBezTo>
                  <a:close/>
                </a:path>
              </a:pathLst>
            </a:custGeom>
            <a:gradFill>
              <a:gsLst>
                <a:gs pos="0">
                  <a:srgbClr val="9EB3B6"/>
                </a:gs>
                <a:gs pos="100000">
                  <a:schemeClr val="bg1"/>
                </a:gs>
              </a:gsLst>
            </a:gradFill>
            <a:ln>
              <a:solidFill>
                <a:srgbClr val="5C7073"/>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bIns="45720" rtlCol="0" anchor="b" anchorCtr="0"/>
            <a:lstStyle/>
            <a:p>
              <a:pPr algn="ctr" fontAlgn="auto">
                <a:spcBef>
                  <a:spcPts val="0"/>
                </a:spcBef>
                <a:spcAft>
                  <a:spcPts val="0"/>
                </a:spcAft>
              </a:pPr>
              <a:endParaRPr lang="en-US" sz="1600" b="1" dirty="0" smtClean="0">
                <a:solidFill>
                  <a:srgbClr val="00506F"/>
                </a:solidFill>
                <a:latin typeface="Arial"/>
                <a:cs typeface="Arial"/>
              </a:endParaRPr>
            </a:p>
            <a:p>
              <a:pPr algn="ctr"/>
              <a:r>
                <a:rPr lang="en-US" sz="1600" b="1" dirty="0" smtClean="0">
                  <a:solidFill>
                    <a:srgbClr val="00506F"/>
                  </a:solidFill>
                  <a:cs typeface="Arial"/>
                </a:rPr>
                <a:t>NIEM-UML Tools</a:t>
              </a:r>
            </a:p>
            <a:p>
              <a:pPr algn="ctr"/>
              <a:endParaRPr lang="en-US" sz="1600" b="1" dirty="0">
                <a:solidFill>
                  <a:srgbClr val="00506F"/>
                </a:solidFill>
                <a:cs typeface="Arial"/>
              </a:endParaRPr>
            </a:p>
          </p:txBody>
        </p:sp>
        <p:pic>
          <p:nvPicPr>
            <p:cNvPr id="25" name="Picture 3"/>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2732315" y="4526824"/>
              <a:ext cx="814659" cy="814659"/>
            </a:xfrm>
            <a:prstGeom prst="rect">
              <a:avLst/>
            </a:prstGeom>
            <a:noFill/>
            <a:extLst/>
          </p:spPr>
        </p:pic>
      </p:grpSp>
      <p:sp>
        <p:nvSpPr>
          <p:cNvPr id="3" name="Slide Number Placeholder 2"/>
          <p:cNvSpPr>
            <a:spLocks noGrp="1"/>
          </p:cNvSpPr>
          <p:nvPr>
            <p:ph type="sldNum" sz="quarter" idx="4"/>
          </p:nvPr>
        </p:nvSpPr>
        <p:spPr/>
        <p:txBody>
          <a:bodyPr/>
          <a:lstStyle/>
          <a:p>
            <a:fld id="{DE814A3B-586F-6741-A578-6A3C03C31D10}" type="slidenum">
              <a:rPr lang="en-US" smtClean="0"/>
              <a:pPr/>
              <a:t>50</a:t>
            </a:fld>
            <a:endParaRPr lang="en-US" dirty="0"/>
          </a:p>
        </p:txBody>
      </p:sp>
    </p:spTree>
    <p:extLst>
      <p:ext uri="{BB962C8B-B14F-4D97-AF65-F5344CB8AC3E}">
        <p14:creationId xmlns:p14="http://schemas.microsoft.com/office/powerpoint/2010/main" val="3933559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NIEM-flow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6208" y="3653693"/>
            <a:ext cx="1629566" cy="1671351"/>
          </a:xfrm>
          <a:prstGeom prst="rect">
            <a:avLst/>
          </a:prstGeom>
        </p:spPr>
      </p:pic>
      <p:sp>
        <p:nvSpPr>
          <p:cNvPr id="2" name="Title 1"/>
          <p:cNvSpPr>
            <a:spLocks noGrp="1"/>
          </p:cNvSpPr>
          <p:nvPr>
            <p:ph type="title"/>
          </p:nvPr>
        </p:nvSpPr>
        <p:spPr/>
        <p:txBody>
          <a:bodyPr/>
          <a:lstStyle/>
          <a:p>
            <a:r>
              <a:rPr lang="en-US" dirty="0" smtClean="0"/>
              <a:t>Using niem-uml to model</a:t>
            </a:r>
            <a:br>
              <a:rPr lang="en-US" dirty="0" smtClean="0"/>
            </a:br>
            <a:r>
              <a:rPr lang="en-US" dirty="0" smtClean="0"/>
              <a:t>information exchanges</a:t>
            </a:r>
            <a:endParaRPr lang="en-US" dirty="0"/>
          </a:p>
        </p:txBody>
      </p:sp>
      <p:grpSp>
        <p:nvGrpSpPr>
          <p:cNvPr id="4" name="Group 3"/>
          <p:cNvGrpSpPr/>
          <p:nvPr/>
        </p:nvGrpSpPr>
        <p:grpSpPr>
          <a:xfrm>
            <a:off x="967557" y="1753453"/>
            <a:ext cx="1894840" cy="2094307"/>
            <a:chOff x="792583" y="2236624"/>
            <a:chExt cx="1894840" cy="2094307"/>
          </a:xfrm>
        </p:grpSpPr>
        <p:cxnSp>
          <p:nvCxnSpPr>
            <p:cNvPr id="5" name="Straight Arrow Connector 4"/>
            <p:cNvCxnSpPr>
              <a:stCxn id="7" idx="0"/>
            </p:cNvCxnSpPr>
            <p:nvPr/>
          </p:nvCxnSpPr>
          <p:spPr>
            <a:xfrm flipH="1" flipV="1">
              <a:off x="792583" y="2236624"/>
              <a:ext cx="947420" cy="1046903"/>
            </a:xfrm>
            <a:prstGeom prst="straightConnector1">
              <a:avLst/>
            </a:prstGeom>
            <a:ln w="50800">
              <a:solidFill>
                <a:schemeClr val="tx2">
                  <a:lumMod val="75000"/>
                </a:schemeClr>
              </a:solidFill>
              <a:tailEnd type="none" w="lg" len="lg"/>
            </a:ln>
            <a:effectLst/>
          </p:spPr>
          <p:style>
            <a:lnRef idx="2">
              <a:schemeClr val="accent1"/>
            </a:lnRef>
            <a:fillRef idx="0">
              <a:schemeClr val="accent1"/>
            </a:fillRef>
            <a:effectRef idx="1">
              <a:schemeClr val="accent1"/>
            </a:effectRef>
            <a:fontRef idx="minor">
              <a:schemeClr val="tx1"/>
            </a:fontRef>
          </p:style>
        </p:cxnSp>
        <p:sp>
          <p:nvSpPr>
            <p:cNvPr id="7" name="Flowchart: Document 3"/>
            <p:cNvSpPr/>
            <p:nvPr/>
          </p:nvSpPr>
          <p:spPr bwMode="auto">
            <a:xfrm>
              <a:off x="792583" y="3283527"/>
              <a:ext cx="1894840" cy="1047404"/>
            </a:xfrm>
            <a:prstGeom prst="flowChartDocument">
              <a:avLst/>
            </a:prstGeom>
            <a:gradFill>
              <a:gsLst>
                <a:gs pos="0">
                  <a:srgbClr val="9EB3B6"/>
                </a:gs>
                <a:gs pos="100000">
                  <a:schemeClr val="bg1"/>
                </a:gs>
              </a:gsLst>
            </a:gradFill>
            <a:ln>
              <a:solidFill>
                <a:schemeClr val="tx2">
                  <a:lumMod val="75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bIns="45720" rtlCol="0" anchor="ctr" anchorCtr="0"/>
            <a:lstStyle/>
            <a:p>
              <a:pPr algn="ctr" fontAlgn="auto">
                <a:spcBef>
                  <a:spcPts val="0"/>
                </a:spcBef>
                <a:spcAft>
                  <a:spcPts val="0"/>
                </a:spcAft>
              </a:pPr>
              <a:r>
                <a:rPr lang="en-US" sz="1600" b="1" dirty="0" smtClean="0">
                  <a:solidFill>
                    <a:srgbClr val="00506F"/>
                  </a:solidFill>
                  <a:latin typeface="Arial"/>
                  <a:cs typeface="Arial"/>
                </a:rPr>
                <a:t>NIEM-UML</a:t>
              </a:r>
            </a:p>
            <a:p>
              <a:pPr algn="ctr" fontAlgn="auto">
                <a:spcBef>
                  <a:spcPts val="0"/>
                </a:spcBef>
                <a:spcAft>
                  <a:spcPts val="0"/>
                </a:spcAft>
              </a:pPr>
              <a:r>
                <a:rPr lang="en-US" sz="1600" b="1" dirty="0" smtClean="0">
                  <a:solidFill>
                    <a:srgbClr val="00506F"/>
                  </a:solidFill>
                  <a:latin typeface="Arial"/>
                  <a:cs typeface="Arial"/>
                </a:rPr>
                <a:t>Profile</a:t>
              </a:r>
            </a:p>
          </p:txBody>
        </p:sp>
      </p:grpSp>
      <p:sp>
        <p:nvSpPr>
          <p:cNvPr id="10" name="Right Arrow 9"/>
          <p:cNvSpPr/>
          <p:nvPr/>
        </p:nvSpPr>
        <p:spPr bwMode="auto">
          <a:xfrm>
            <a:off x="2950062" y="2794290"/>
            <a:ext cx="3057164" cy="889108"/>
          </a:xfrm>
          <a:prstGeom prst="rightArrow">
            <a:avLst/>
          </a:prstGeom>
          <a:gradFill>
            <a:gsLst>
              <a:gs pos="0">
                <a:schemeClr val="accent5">
                  <a:lumMod val="50000"/>
                </a:schemeClr>
              </a:gs>
              <a:gs pos="100000">
                <a:srgbClr val="96F0FF"/>
              </a:gs>
            </a:gsLst>
          </a:gradFill>
          <a:ln>
            <a:solidFill>
              <a:srgbClr val="67CBFB"/>
            </a:solidFill>
          </a:ln>
          <a:effectLst>
            <a:outerShdw blurRad="50800" dist="38100" dir="2700000" algn="tl" rotWithShape="0">
              <a:srgbClr val="000000">
                <a:alpha val="27000"/>
              </a:srgbClr>
            </a:outerShdw>
          </a:effectLst>
        </p:spPr>
        <p:style>
          <a:lnRef idx="1">
            <a:schemeClr val="dk1"/>
          </a:lnRef>
          <a:fillRef idx="2">
            <a:schemeClr val="dk1"/>
          </a:fillRef>
          <a:effectRef idx="1">
            <a:schemeClr val="dk1"/>
          </a:effectRef>
          <a:fontRef idx="minor">
            <a:schemeClr val="dk1"/>
          </a:fontRef>
        </p:style>
        <p:txBody>
          <a:bodyPr tIns="91440" rtlCol="0" anchor="t" anchorCtr="0"/>
          <a:lstStyle/>
          <a:p>
            <a:pPr algn="ctr" fontAlgn="auto">
              <a:lnSpc>
                <a:spcPct val="90000"/>
              </a:lnSpc>
              <a:spcBef>
                <a:spcPts val="0"/>
              </a:spcBef>
              <a:spcAft>
                <a:spcPts val="0"/>
              </a:spcAft>
            </a:pPr>
            <a:r>
              <a:rPr lang="en-US" spc="-50" dirty="0" smtClean="0">
                <a:solidFill>
                  <a:schemeClr val="tx2">
                    <a:lumMod val="50000"/>
                  </a:schemeClr>
                </a:solidFill>
                <a:latin typeface="Arial"/>
                <a:cs typeface="Arial"/>
              </a:rPr>
              <a:t>Design and Model</a:t>
            </a:r>
          </a:p>
        </p:txBody>
      </p:sp>
      <p:grpSp>
        <p:nvGrpSpPr>
          <p:cNvPr id="12" name="Group 11"/>
          <p:cNvGrpSpPr/>
          <p:nvPr/>
        </p:nvGrpSpPr>
        <p:grpSpPr>
          <a:xfrm>
            <a:off x="6066851" y="1953720"/>
            <a:ext cx="2356601" cy="2268285"/>
            <a:chOff x="6066847" y="2328543"/>
            <a:chExt cx="2356601" cy="2268285"/>
          </a:xfrm>
        </p:grpSpPr>
        <p:pic>
          <p:nvPicPr>
            <p:cNvPr id="1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6847" y="2928707"/>
              <a:ext cx="2356599" cy="1668121"/>
            </a:xfrm>
            <a:prstGeom prst="rect">
              <a:avLst/>
            </a:prstGeom>
            <a:noFill/>
            <a:ln w="9525">
              <a:solidFill>
                <a:schemeClr val="tx1"/>
              </a:solidFill>
              <a:miter lim="800000"/>
              <a:headEnd/>
              <a:tailEnd/>
            </a:ln>
            <a:effectLst>
              <a:outerShdw blurRad="127000" dist="63500" dir="2700000" algn="ctr" rotWithShape="0">
                <a:schemeClr val="bg2">
                  <a:alpha val="60000"/>
                </a:schemeClr>
              </a:outerShdw>
            </a:effectLst>
            <a:extLst>
              <a:ext uri="{909E8E84-426E-40DD-AFC4-6F175D3DCCD1}">
                <a14:hiddenFill xmlns:a14="http://schemas.microsoft.com/office/drawing/2010/main">
                  <a:solidFill>
                    <a:schemeClr val="accent1"/>
                  </a:solidFill>
                </a14:hiddenFill>
              </a:ext>
            </a:extLst>
          </p:spPr>
        </p:pic>
        <p:sp>
          <p:nvSpPr>
            <p:cNvPr id="14" name="TextBox 13"/>
            <p:cNvSpPr txBox="1"/>
            <p:nvPr/>
          </p:nvSpPr>
          <p:spPr>
            <a:xfrm>
              <a:off x="6066847" y="2328543"/>
              <a:ext cx="2356601" cy="600164"/>
            </a:xfrm>
            <a:prstGeom prst="rect">
              <a:avLst/>
            </a:prstGeom>
            <a:ln w="6350">
              <a:solidFill>
                <a:srgbClr val="949C9D"/>
              </a:solidFill>
            </a:ln>
          </p:spPr>
          <p:style>
            <a:lnRef idx="2">
              <a:schemeClr val="dk1"/>
            </a:lnRef>
            <a:fillRef idx="1">
              <a:schemeClr val="lt1"/>
            </a:fillRef>
            <a:effectRef idx="0">
              <a:schemeClr val="dk1"/>
            </a:effectRef>
            <a:fontRef idx="minor">
              <a:schemeClr val="dk1"/>
            </a:fontRef>
          </p:style>
          <p:txBody>
            <a:bodyPr wrap="square" tIns="91440" bIns="137160" rtlCol="0">
              <a:spAutoFit/>
            </a:bodyPr>
            <a:lstStyle/>
            <a:p>
              <a:pPr algn="ctr"/>
              <a:r>
                <a:rPr lang="en-US" sz="1200" dirty="0" smtClean="0">
                  <a:solidFill>
                    <a:srgbClr val="5A6E70"/>
                  </a:solidFill>
                </a:rPr>
                <a:t>NIEM-UML Information</a:t>
              </a:r>
              <a:br>
                <a:rPr lang="en-US" sz="1200" dirty="0" smtClean="0">
                  <a:solidFill>
                    <a:srgbClr val="5A6E70"/>
                  </a:solidFill>
                </a:rPr>
              </a:br>
              <a:r>
                <a:rPr lang="en-US" sz="1200" dirty="0" smtClean="0">
                  <a:solidFill>
                    <a:srgbClr val="5A6E70"/>
                  </a:solidFill>
                </a:rPr>
                <a:t>Exchange Model</a:t>
              </a:r>
              <a:endParaRPr lang="en-US" sz="1200" dirty="0">
                <a:solidFill>
                  <a:srgbClr val="5A6E70"/>
                </a:solidFill>
              </a:endParaRPr>
            </a:p>
          </p:txBody>
        </p:sp>
      </p:grpSp>
      <p:pic>
        <p:nvPicPr>
          <p:cNvPr id="23" name="Picture 2" descr="C:\Users\Cory-c\Documents\Company\MDSSVN\Marketing\Graphics\OMG\UML.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028" y="1324338"/>
            <a:ext cx="822872" cy="858231"/>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3062537" y="1367524"/>
            <a:ext cx="2587625" cy="1630089"/>
          </a:xfrm>
          <a:prstGeom prst="rect">
            <a:avLst/>
          </a:prstGeom>
          <a:noFill/>
          <a:extLst>
            <a:ext uri="{909E8E84-426E-40DD-AFC4-6F175D3DCCD1}">
              <a14:hiddenFill xmlns:a14="http://schemas.microsoft.com/office/drawing/2010/main">
                <a:solidFill>
                  <a:srgbClr val="FFFFFF"/>
                </a:solidFill>
              </a14:hiddenFill>
            </a:ext>
          </a:extLst>
        </p:spPr>
      </p:pic>
      <p:sp>
        <p:nvSpPr>
          <p:cNvPr id="29" name="Right Arrow 28"/>
          <p:cNvSpPr/>
          <p:nvPr/>
        </p:nvSpPr>
        <p:spPr>
          <a:xfrm rot="7270548">
            <a:off x="4378398" y="2812853"/>
            <a:ext cx="2603291" cy="2818304"/>
          </a:xfrm>
          <a:prstGeom prst="rightArrow">
            <a:avLst>
              <a:gd name="adj1" fmla="val 67420"/>
              <a:gd name="adj2" fmla="val 50000"/>
            </a:avLst>
          </a:prstGeom>
          <a:gradFill flip="none" rotWithShape="1">
            <a:gsLst>
              <a:gs pos="0">
                <a:schemeClr val="bg1">
                  <a:alpha val="0"/>
                </a:schemeClr>
              </a:gs>
              <a:gs pos="100000">
                <a:srgbClr val="00506F"/>
              </a:gs>
            </a:gsLst>
            <a:lin ang="0" scaled="1"/>
            <a:tileRect/>
          </a:gradFill>
          <a:effectLst/>
        </p:spPr>
        <p:style>
          <a:lnRef idx="0">
            <a:schemeClr val="dk2">
              <a:hueOff val="0"/>
              <a:satOff val="0"/>
              <a:lumOff val="0"/>
              <a:alphaOff val="0"/>
            </a:schemeClr>
          </a:lnRef>
          <a:fillRef idx="1">
            <a:scrgbClr r="0" g="0" b="0"/>
          </a:fillRef>
          <a:effectRef idx="1">
            <a:schemeClr val="dk2">
              <a:tint val="40000"/>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1026" name="Picture 2" descr="C:\Users\Cory-c\Documents\Standards\NIEM\NIEM Tutorials\ToolSmall.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 y="1142400"/>
            <a:ext cx="2505075" cy="139848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769919" y="4399985"/>
            <a:ext cx="7479688" cy="1946507"/>
            <a:chOff x="769919" y="4399986"/>
            <a:chExt cx="7479688" cy="1946506"/>
          </a:xfrm>
        </p:grpSpPr>
        <p:grpSp>
          <p:nvGrpSpPr>
            <p:cNvPr id="31" name="Group 30"/>
            <p:cNvGrpSpPr/>
            <p:nvPr/>
          </p:nvGrpSpPr>
          <p:grpSpPr>
            <a:xfrm>
              <a:off x="769919" y="4399986"/>
              <a:ext cx="7479688" cy="1946506"/>
              <a:chOff x="769919" y="4112496"/>
              <a:chExt cx="7479688" cy="1946506"/>
            </a:xfrm>
          </p:grpSpPr>
          <p:cxnSp>
            <p:nvCxnSpPr>
              <p:cNvPr id="32" name="Curved Connector 31"/>
              <p:cNvCxnSpPr/>
              <p:nvPr/>
            </p:nvCxnSpPr>
            <p:spPr>
              <a:xfrm flipV="1">
                <a:off x="2227075" y="4874147"/>
                <a:ext cx="4612782" cy="471880"/>
              </a:xfrm>
              <a:prstGeom prst="curvedConnector3">
                <a:avLst/>
              </a:prstGeom>
              <a:ln w="127000" cmpd="dbl">
                <a:gradFill>
                  <a:gsLst>
                    <a:gs pos="9750">
                      <a:srgbClr val="E09400"/>
                    </a:gs>
                    <a:gs pos="51000">
                      <a:srgbClr val="C17F00"/>
                    </a:gs>
                    <a:gs pos="0">
                      <a:srgbClr val="825600"/>
                    </a:gs>
                    <a:gs pos="19000">
                      <a:srgbClr val="FFA800"/>
                    </a:gs>
                    <a:gs pos="28000">
                      <a:srgbClr val="825600"/>
                    </a:gs>
                    <a:gs pos="42999">
                      <a:srgbClr val="FFA800"/>
                    </a:gs>
                    <a:gs pos="58000">
                      <a:srgbClr val="825600"/>
                    </a:gs>
                    <a:gs pos="72000">
                      <a:srgbClr val="FFA800"/>
                    </a:gs>
                    <a:gs pos="87000">
                      <a:srgbClr val="825600"/>
                    </a:gs>
                    <a:gs pos="100000">
                      <a:srgbClr val="FFA800"/>
                    </a:gs>
                  </a:gsLst>
                  <a:lin ang="5400000" scaled="0"/>
                </a:gradFill>
              </a:ln>
            </p:spPr>
            <p:style>
              <a:lnRef idx="2">
                <a:schemeClr val="accent1"/>
              </a:lnRef>
              <a:fillRef idx="0">
                <a:schemeClr val="accent1"/>
              </a:fillRef>
              <a:effectRef idx="1">
                <a:schemeClr val="accent1"/>
              </a:effectRef>
              <a:fontRef idx="minor">
                <a:schemeClr val="tx1"/>
              </a:fontRef>
            </p:style>
          </p:cxnSp>
          <p:pic>
            <p:nvPicPr>
              <p:cNvPr id="33" name="Picture 32" descr="Serv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4752" y="4209542"/>
                <a:ext cx="1734855" cy="1577141"/>
              </a:xfrm>
              <a:prstGeom prst="rect">
                <a:avLst/>
              </a:prstGeom>
            </p:spPr>
          </p:pic>
          <p:pic>
            <p:nvPicPr>
              <p:cNvPr id="34" name="Picture 33" descr="Laptop.psd"/>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9919" y="4112496"/>
                <a:ext cx="2108715" cy="1946506"/>
              </a:xfrm>
              <a:prstGeom prst="rect">
                <a:avLst/>
              </a:prstGeom>
            </p:spPr>
          </p:pic>
        </p:grpSp>
        <p:sp>
          <p:nvSpPr>
            <p:cNvPr id="35" name="Oval 34"/>
            <p:cNvSpPr/>
            <p:nvPr/>
          </p:nvSpPr>
          <p:spPr>
            <a:xfrm>
              <a:off x="3045541" y="5524661"/>
              <a:ext cx="154214" cy="154214"/>
            </a:xfrm>
            <a:prstGeom prst="ellipse">
              <a:avLst/>
            </a:prstGeom>
            <a:solidFill>
              <a:srgbClr val="D9A710"/>
            </a:solidFill>
            <a:ln>
              <a:noFill/>
            </a:ln>
            <a:effectLst>
              <a:glow rad="114300">
                <a:srgbClr val="D9A710">
                  <a:alpha val="32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3199755" y="5777902"/>
              <a:ext cx="2827295" cy="338554"/>
            </a:xfrm>
            <a:prstGeom prst="rect">
              <a:avLst/>
            </a:prstGeom>
            <a:noFill/>
          </p:spPr>
          <p:txBody>
            <a:bodyPr wrap="square" rtlCol="0">
              <a:spAutoFit/>
            </a:bodyPr>
            <a:lstStyle/>
            <a:p>
              <a:pPr algn="ctr"/>
              <a:r>
                <a:rPr lang="en-US" sz="1600" i="1" dirty="0" smtClean="0">
                  <a:solidFill>
                    <a:schemeClr val="tx1">
                      <a:lumMod val="50000"/>
                    </a:schemeClr>
                  </a:solidFill>
                </a:rPr>
                <a:t>XML data “on the wire”</a:t>
              </a:r>
              <a:endParaRPr lang="en-US" sz="1600" i="1" dirty="0">
                <a:solidFill>
                  <a:schemeClr val="tx1">
                    <a:lumMod val="50000"/>
                  </a:schemeClr>
                </a:solidFill>
              </a:endParaRPr>
            </a:p>
          </p:txBody>
        </p:sp>
      </p:grpSp>
      <p:sp>
        <p:nvSpPr>
          <p:cNvPr id="3" name="Slide Number Placeholder 2"/>
          <p:cNvSpPr>
            <a:spLocks noGrp="1"/>
          </p:cNvSpPr>
          <p:nvPr>
            <p:ph type="sldNum" sz="quarter" idx="4"/>
          </p:nvPr>
        </p:nvSpPr>
        <p:spPr/>
        <p:txBody>
          <a:bodyPr/>
          <a:lstStyle/>
          <a:p>
            <a:fld id="{DE814A3B-586F-6741-A578-6A3C03C31D10}" type="slidenum">
              <a:rPr lang="en-US" smtClean="0"/>
              <a:pPr/>
              <a:t>51</a:t>
            </a:fld>
            <a:endParaRPr lang="en-US" dirty="0"/>
          </a:p>
        </p:txBody>
      </p:sp>
    </p:spTree>
    <p:extLst>
      <p:ext uri="{BB962C8B-B14F-4D97-AF65-F5344CB8AC3E}">
        <p14:creationId xmlns:p14="http://schemas.microsoft.com/office/powerpoint/2010/main" val="271920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051"/>
                                        </p:tgtEl>
                                        <p:attrNameLst>
                                          <p:attrName>style.visibility</p:attrName>
                                        </p:attrNameLst>
                                      </p:cBhvr>
                                      <p:to>
                                        <p:strVal val="visible"/>
                                      </p:to>
                                    </p:set>
                                    <p:anim calcmode="lin" valueType="num">
                                      <p:cBhvr>
                                        <p:cTn id="12" dur="500" fill="hold"/>
                                        <p:tgtEl>
                                          <p:spTgt spid="2051"/>
                                        </p:tgtEl>
                                        <p:attrNameLst>
                                          <p:attrName>ppt_w</p:attrName>
                                        </p:attrNameLst>
                                      </p:cBhvr>
                                      <p:tavLst>
                                        <p:tav tm="0">
                                          <p:val>
                                            <p:fltVal val="0"/>
                                          </p:val>
                                        </p:tav>
                                        <p:tav tm="100000">
                                          <p:val>
                                            <p:strVal val="#ppt_w"/>
                                          </p:val>
                                        </p:tav>
                                      </p:tavLst>
                                    </p:anim>
                                    <p:anim calcmode="lin" valueType="num">
                                      <p:cBhvr>
                                        <p:cTn id="13" dur="500" fill="hold"/>
                                        <p:tgtEl>
                                          <p:spTgt spid="2051"/>
                                        </p:tgtEl>
                                        <p:attrNameLst>
                                          <p:attrName>ppt_h</p:attrName>
                                        </p:attrNameLst>
                                      </p:cBhvr>
                                      <p:tavLst>
                                        <p:tav tm="0">
                                          <p:val>
                                            <p:fltVal val="0"/>
                                          </p:val>
                                        </p:tav>
                                        <p:tav tm="100000">
                                          <p:val>
                                            <p:strVal val="#ppt_h"/>
                                          </p:val>
                                        </p:tav>
                                      </p:tavLst>
                                    </p:anim>
                                    <p:animEffect transition="in" filter="fade">
                                      <p:cBhvr>
                                        <p:cTn id="14" dur="500"/>
                                        <p:tgtEl>
                                          <p:spTgt spid="2051"/>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animEffect transition="in" filter="fade">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0-#ppt_w/2"/>
                                          </p:val>
                                        </p:tav>
                                        <p:tav tm="100000">
                                          <p:val>
                                            <p:strVal val="#ppt_x"/>
                                          </p:val>
                                        </p:tav>
                                      </p:tavLst>
                                    </p:anim>
                                    <p:anim calcmode="lin" valueType="num">
                                      <p:cBhvr additive="base">
                                        <p:cTn id="27" dur="500" fill="hold"/>
                                        <p:tgtEl>
                                          <p:spTgt spid="10"/>
                                        </p:tgtEl>
                                        <p:attrNameLst>
                                          <p:attrName>ppt_y</p:attrName>
                                        </p:attrNameLst>
                                      </p:cBhvr>
                                      <p:tavLst>
                                        <p:tav tm="0">
                                          <p:val>
                                            <p:strVal val="#ppt_y"/>
                                          </p:val>
                                        </p:tav>
                                        <p:tav tm="100000">
                                          <p:val>
                                            <p:strVal val="#ppt_y"/>
                                          </p:val>
                                        </p:tav>
                                      </p:tavLst>
                                    </p:anim>
                                  </p:childTnLst>
                                </p:cTn>
                              </p:par>
                            </p:childTnLst>
                          </p:cTn>
                        </p:par>
                        <p:par>
                          <p:cTn id="28" fill="hold">
                            <p:stCondLst>
                              <p:cond delay="500"/>
                            </p:stCondLst>
                            <p:childTnLst>
                              <p:par>
                                <p:cTn id="29" presetID="1"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subTnLst>
                                    <p:set>
                                      <p:cBhvr override="childStyle">
                                        <p:cTn dur="1" fill="hold" display="0" masterRel="sameClick" afterEffect="1">
                                          <p:stCondLst>
                                            <p:cond evt="end" delay="0">
                                              <p:tn val="33"/>
                                            </p:cond>
                                          </p:stCondLst>
                                        </p:cTn>
                                        <p:tgtEl>
                                          <p:spTgt spid="29"/>
                                        </p:tgtEl>
                                        <p:attrNameLst>
                                          <p:attrName>style.visibility</p:attrName>
                                        </p:attrNameLst>
                                      </p:cBhvr>
                                      <p:to>
                                        <p:strVal val="hidden"/>
                                      </p:to>
                                    </p:set>
                                  </p:sub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NIEM-flow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5970" y="4105956"/>
            <a:ext cx="1925151" cy="1974515"/>
          </a:xfrm>
          <a:prstGeom prst="rect">
            <a:avLst/>
          </a:prstGeom>
        </p:spPr>
      </p:pic>
      <p:sp>
        <p:nvSpPr>
          <p:cNvPr id="29" name="Right Arrow 28"/>
          <p:cNvSpPr/>
          <p:nvPr/>
        </p:nvSpPr>
        <p:spPr>
          <a:xfrm rot="8316668">
            <a:off x="5518048" y="3835059"/>
            <a:ext cx="1261959" cy="1366188"/>
          </a:xfrm>
          <a:prstGeom prst="rightArrow">
            <a:avLst>
              <a:gd name="adj1" fmla="val 67420"/>
              <a:gd name="adj2" fmla="val 50000"/>
            </a:avLst>
          </a:prstGeom>
          <a:gradFill flip="none" rotWithShape="1">
            <a:gsLst>
              <a:gs pos="0">
                <a:schemeClr val="bg1">
                  <a:alpha val="0"/>
                </a:schemeClr>
              </a:gs>
              <a:gs pos="100000">
                <a:srgbClr val="00506F"/>
              </a:gs>
            </a:gsLst>
            <a:lin ang="0" scaled="1"/>
            <a:tileRect/>
          </a:gradFill>
          <a:effectLst/>
        </p:spPr>
        <p:style>
          <a:lnRef idx="0">
            <a:schemeClr val="dk2">
              <a:hueOff val="0"/>
              <a:satOff val="0"/>
              <a:lumOff val="0"/>
              <a:alphaOff val="0"/>
            </a:schemeClr>
          </a:lnRef>
          <a:fillRef idx="1">
            <a:scrgbClr r="0" g="0" b="0"/>
          </a:fillRef>
          <a:effectRef idx="1">
            <a:schemeClr val="dk2">
              <a:tint val="40000"/>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31" name="Picture 30" descr="FutureDomai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9024" y="1904999"/>
            <a:ext cx="2428324" cy="2613157"/>
          </a:xfrm>
          <a:prstGeom prst="rect">
            <a:avLst/>
          </a:prstGeom>
        </p:spPr>
      </p:pic>
      <p:sp>
        <p:nvSpPr>
          <p:cNvPr id="2" name="Title 1"/>
          <p:cNvSpPr>
            <a:spLocks noGrp="1"/>
          </p:cNvSpPr>
          <p:nvPr>
            <p:ph type="title"/>
          </p:nvPr>
        </p:nvSpPr>
        <p:spPr/>
        <p:txBody>
          <a:bodyPr>
            <a:normAutofit/>
          </a:bodyPr>
          <a:lstStyle/>
          <a:p>
            <a:r>
              <a:rPr lang="en-US" dirty="0"/>
              <a:t>Using niem-uml to </a:t>
            </a:r>
            <a:r>
              <a:rPr lang="en-US" dirty="0" smtClean="0"/>
              <a:t>Define</a:t>
            </a:r>
            <a:r>
              <a:rPr lang="en-US" dirty="0"/>
              <a:t/>
            </a:r>
            <a:br>
              <a:rPr lang="en-US" dirty="0"/>
            </a:br>
            <a:r>
              <a:rPr lang="en-US" dirty="0" smtClean="0"/>
              <a:t>new or Revised Reference Models</a:t>
            </a:r>
            <a:endParaRPr lang="en-US" dirty="0"/>
          </a:p>
        </p:txBody>
      </p:sp>
      <p:grpSp>
        <p:nvGrpSpPr>
          <p:cNvPr id="4" name="Group 3"/>
          <p:cNvGrpSpPr/>
          <p:nvPr/>
        </p:nvGrpSpPr>
        <p:grpSpPr>
          <a:xfrm>
            <a:off x="967557" y="1753453"/>
            <a:ext cx="1894840" cy="2094307"/>
            <a:chOff x="792583" y="2236625"/>
            <a:chExt cx="1894840" cy="2094306"/>
          </a:xfrm>
        </p:grpSpPr>
        <p:cxnSp>
          <p:nvCxnSpPr>
            <p:cNvPr id="5" name="Straight Arrow Connector 4"/>
            <p:cNvCxnSpPr/>
            <p:nvPr/>
          </p:nvCxnSpPr>
          <p:spPr>
            <a:xfrm flipH="1" flipV="1">
              <a:off x="792583" y="2236625"/>
              <a:ext cx="947420" cy="1175019"/>
            </a:xfrm>
            <a:prstGeom prst="straightConnector1">
              <a:avLst/>
            </a:prstGeom>
            <a:ln w="50800">
              <a:solidFill>
                <a:schemeClr val="tx2">
                  <a:lumMod val="75000"/>
                </a:schemeClr>
              </a:solidFill>
              <a:tailEnd type="none" w="lg" len="lg"/>
            </a:ln>
            <a:effectLst/>
          </p:spPr>
          <p:style>
            <a:lnRef idx="2">
              <a:schemeClr val="accent1"/>
            </a:lnRef>
            <a:fillRef idx="0">
              <a:schemeClr val="accent1"/>
            </a:fillRef>
            <a:effectRef idx="1">
              <a:schemeClr val="accent1"/>
            </a:effectRef>
            <a:fontRef idx="minor">
              <a:schemeClr val="tx1"/>
            </a:fontRef>
          </p:style>
        </p:cxnSp>
        <p:sp>
          <p:nvSpPr>
            <p:cNvPr id="7" name="Flowchart: Document 3"/>
            <p:cNvSpPr/>
            <p:nvPr/>
          </p:nvSpPr>
          <p:spPr bwMode="auto">
            <a:xfrm>
              <a:off x="792583" y="3283527"/>
              <a:ext cx="1894840" cy="1047404"/>
            </a:xfrm>
            <a:prstGeom prst="flowChartDocument">
              <a:avLst/>
            </a:prstGeom>
            <a:gradFill>
              <a:gsLst>
                <a:gs pos="0">
                  <a:srgbClr val="9EB3B6"/>
                </a:gs>
                <a:gs pos="100000">
                  <a:schemeClr val="bg1"/>
                </a:gs>
              </a:gsLst>
            </a:gradFill>
            <a:ln>
              <a:solidFill>
                <a:schemeClr val="tx2">
                  <a:lumMod val="75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bIns="45720" rtlCol="0" anchor="ctr" anchorCtr="0"/>
            <a:lstStyle/>
            <a:p>
              <a:pPr algn="ctr" fontAlgn="auto">
                <a:spcBef>
                  <a:spcPts val="0"/>
                </a:spcBef>
                <a:spcAft>
                  <a:spcPts val="0"/>
                </a:spcAft>
              </a:pPr>
              <a:r>
                <a:rPr lang="en-US" sz="1600" b="1" dirty="0" smtClean="0">
                  <a:solidFill>
                    <a:srgbClr val="00506F"/>
                  </a:solidFill>
                  <a:latin typeface="Arial"/>
                  <a:cs typeface="Arial"/>
                </a:rPr>
                <a:t>NIEM-UML</a:t>
              </a:r>
            </a:p>
            <a:p>
              <a:pPr algn="ctr" fontAlgn="auto">
                <a:spcBef>
                  <a:spcPts val="0"/>
                </a:spcBef>
                <a:spcAft>
                  <a:spcPts val="0"/>
                </a:spcAft>
              </a:pPr>
              <a:r>
                <a:rPr lang="en-US" sz="1600" b="1" dirty="0" smtClean="0">
                  <a:solidFill>
                    <a:srgbClr val="00506F"/>
                  </a:solidFill>
                  <a:latin typeface="Arial"/>
                  <a:cs typeface="Arial"/>
                </a:rPr>
                <a:t>Profile</a:t>
              </a:r>
            </a:p>
          </p:txBody>
        </p:sp>
      </p:grpSp>
      <p:pic>
        <p:nvPicPr>
          <p:cNvPr id="23" name="Picture 2" descr="C:\Users\Cory-c\Documents\Company\MDSSVN\Marketing\Graphics\OMG\UML.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028" y="1324338"/>
            <a:ext cx="822872" cy="858231"/>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14" name="Right Arrow 13"/>
          <p:cNvSpPr/>
          <p:nvPr/>
        </p:nvSpPr>
        <p:spPr bwMode="auto">
          <a:xfrm>
            <a:off x="2950062" y="2794290"/>
            <a:ext cx="3057164" cy="889108"/>
          </a:xfrm>
          <a:prstGeom prst="rightArrow">
            <a:avLst/>
          </a:prstGeom>
          <a:gradFill>
            <a:gsLst>
              <a:gs pos="0">
                <a:schemeClr val="accent5">
                  <a:lumMod val="50000"/>
                </a:schemeClr>
              </a:gs>
              <a:gs pos="100000">
                <a:srgbClr val="96F0FF"/>
              </a:gs>
            </a:gsLst>
          </a:gradFill>
          <a:ln>
            <a:solidFill>
              <a:srgbClr val="67CBFB"/>
            </a:solidFill>
          </a:ln>
          <a:effectLst>
            <a:outerShdw blurRad="50800" dist="38100" dir="2700000" algn="tl" rotWithShape="0">
              <a:srgbClr val="000000">
                <a:alpha val="27000"/>
              </a:srgbClr>
            </a:outerShdw>
          </a:effectLst>
        </p:spPr>
        <p:style>
          <a:lnRef idx="1">
            <a:schemeClr val="dk1"/>
          </a:lnRef>
          <a:fillRef idx="2">
            <a:schemeClr val="dk1"/>
          </a:fillRef>
          <a:effectRef idx="1">
            <a:schemeClr val="dk1"/>
          </a:effectRef>
          <a:fontRef idx="minor">
            <a:schemeClr val="dk1"/>
          </a:fontRef>
        </p:style>
        <p:txBody>
          <a:bodyPr tIns="91440" rtlCol="0" anchor="t" anchorCtr="0"/>
          <a:lstStyle/>
          <a:p>
            <a:pPr algn="ctr" fontAlgn="auto">
              <a:lnSpc>
                <a:spcPct val="90000"/>
              </a:lnSpc>
              <a:spcBef>
                <a:spcPts val="0"/>
              </a:spcBef>
              <a:spcAft>
                <a:spcPts val="0"/>
              </a:spcAft>
            </a:pPr>
            <a:r>
              <a:rPr lang="en-US" spc="-50" dirty="0" smtClean="0">
                <a:solidFill>
                  <a:schemeClr val="tx2">
                    <a:lumMod val="50000"/>
                  </a:schemeClr>
                </a:solidFill>
                <a:latin typeface="Arial"/>
                <a:cs typeface="Arial"/>
              </a:rPr>
              <a:t>Design and Model</a:t>
            </a:r>
          </a:p>
        </p:txBody>
      </p:sp>
      <p:pic>
        <p:nvPicPr>
          <p:cNvPr id="15"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3062537" y="1367524"/>
            <a:ext cx="2587625" cy="163008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4"/>
          </p:nvPr>
        </p:nvSpPr>
        <p:spPr/>
        <p:txBody>
          <a:bodyPr/>
          <a:lstStyle/>
          <a:p>
            <a:fld id="{DE814A3B-586F-6741-A578-6A3C03C31D10}" type="slidenum">
              <a:rPr lang="en-US" smtClean="0"/>
              <a:pPr/>
              <a:t>52</a:t>
            </a:fld>
            <a:endParaRPr lang="en-US" dirty="0"/>
          </a:p>
        </p:txBody>
      </p:sp>
    </p:spTree>
    <p:extLst>
      <p:ext uri="{BB962C8B-B14F-4D97-AF65-F5344CB8AC3E}">
        <p14:creationId xmlns:p14="http://schemas.microsoft.com/office/powerpoint/2010/main" val="3796011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500" fill="hold"/>
                                        <p:tgtEl>
                                          <p:spTgt spid="14"/>
                                        </p:tgtEl>
                                        <p:attrNameLst>
                                          <p:attrName>ppt_x</p:attrName>
                                        </p:attrNameLst>
                                      </p:cBhvr>
                                      <p:tavLst>
                                        <p:tav tm="0">
                                          <p:val>
                                            <p:strVal val="0-#ppt_w/2"/>
                                          </p:val>
                                        </p:tav>
                                        <p:tav tm="100000">
                                          <p:val>
                                            <p:strVal val="#ppt_x"/>
                                          </p:val>
                                        </p:tav>
                                      </p:tavLst>
                                    </p:anim>
                                    <p:anim calcmode="lin" valueType="num">
                                      <p:cBhvr additive="base">
                                        <p:cTn id="15"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3"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anim calcmode="lin" valueType="num">
                                      <p:cBhvr additive="base">
                                        <p:cTn id="20" dur="500" fill="hold"/>
                                        <p:tgtEl>
                                          <p:spTgt spid="31"/>
                                        </p:tgtEl>
                                        <p:attrNameLst>
                                          <p:attrName>ppt_x</p:attrName>
                                        </p:attrNameLst>
                                      </p:cBhvr>
                                      <p:tavLst>
                                        <p:tav tm="0">
                                          <p:val>
                                            <p:strVal val="1+#ppt_w/2"/>
                                          </p:val>
                                        </p:tav>
                                        <p:tav tm="100000">
                                          <p:val>
                                            <p:strVal val="#ppt_x"/>
                                          </p:val>
                                        </p:tav>
                                      </p:tavLst>
                                    </p:anim>
                                    <p:anim calcmode="lin" valueType="num">
                                      <p:cBhvr additive="base">
                                        <p:cTn id="21"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par>
                          <p:cTn id="27" fill="hold">
                            <p:stCondLst>
                              <p:cond delay="500"/>
                            </p:stCondLst>
                            <p:childTnLst>
                              <p:par>
                                <p:cTn id="28" presetID="26" presetClass="emph" presetSubtype="0" fill="hold" nodeType="afterEffect">
                                  <p:stCondLst>
                                    <p:cond delay="0"/>
                                  </p:stCondLst>
                                  <p:childTnLst>
                                    <p:animEffect transition="out" filter="fade">
                                      <p:cBhvr>
                                        <p:cTn id="29" dur="500" tmFilter="0, 0; .2, .5; .8, .5; 1, 0"/>
                                        <p:tgtEl>
                                          <p:spTgt spid="17"/>
                                        </p:tgtEl>
                                      </p:cBhvr>
                                    </p:animEffect>
                                    <p:animScale>
                                      <p:cBhvr>
                                        <p:cTn id="30" dur="250" autoRev="1" fill="hold"/>
                                        <p:tgtEl>
                                          <p:spTgt spid="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NIEM - </a:t>
            </a:r>
            <a:r>
              <a:rPr lang="en-US" dirty="0" err="1" smtClean="0"/>
              <a:t>uml</a:t>
            </a:r>
            <a:r>
              <a:rPr lang="en-US" dirty="0" smtClean="0"/>
              <a:t> summary</a:t>
            </a:r>
            <a:endParaRPr lang="en-US" dirty="0"/>
          </a:p>
        </p:txBody>
      </p:sp>
      <p:sp>
        <p:nvSpPr>
          <p:cNvPr id="4" name="Content Placeholder 3"/>
          <p:cNvSpPr txBox="1">
            <a:spLocks/>
          </p:cNvSpPr>
          <p:nvPr/>
        </p:nvSpPr>
        <p:spPr>
          <a:xfrm>
            <a:off x="600500" y="1108369"/>
            <a:ext cx="7983941" cy="4445000"/>
          </a:xfrm>
          <a:prstGeom prst="rect">
            <a:avLst/>
          </a:prstGeom>
        </p:spPr>
        <p:txBody>
          <a:bodyPr>
            <a:noAutofit/>
          </a:bodyPr>
          <a:lst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7472" indent="-256032">
              <a:spcBef>
                <a:spcPts val="1200"/>
              </a:spcBef>
              <a:buClr>
                <a:srgbClr val="5A6E70"/>
              </a:buClr>
            </a:pPr>
            <a:r>
              <a:rPr lang="en-US" sz="1800" dirty="0" smtClean="0">
                <a:solidFill>
                  <a:schemeClr val="tx2">
                    <a:lumMod val="50000"/>
                  </a:schemeClr>
                </a:solidFill>
              </a:rPr>
              <a:t>NIEM-UML is a new NIEM specification that provides for modeling NIEM in UML and producing or reverse engineering information exchange technical specifications using Model Driven Architecture</a:t>
            </a:r>
          </a:p>
          <a:p>
            <a:pPr marL="347472" indent="-256032">
              <a:spcBef>
                <a:spcPts val="1200"/>
              </a:spcBef>
              <a:buClr>
                <a:srgbClr val="5A6E70"/>
              </a:buClr>
            </a:pPr>
            <a:r>
              <a:rPr lang="en-US" sz="1800" dirty="0" smtClean="0">
                <a:solidFill>
                  <a:schemeClr val="tx2">
                    <a:lumMod val="50000"/>
                  </a:schemeClr>
                </a:solidFill>
              </a:rPr>
              <a:t>This reduces the time, cost and learning curve of information exchange using NIEM</a:t>
            </a:r>
          </a:p>
          <a:p>
            <a:pPr marL="347472" indent="-256032">
              <a:spcBef>
                <a:spcPts val="1200"/>
              </a:spcBef>
              <a:buClr>
                <a:srgbClr val="5A6E70"/>
              </a:buClr>
            </a:pPr>
            <a:r>
              <a:rPr lang="en-US" sz="1800" dirty="0" smtClean="0">
                <a:solidFill>
                  <a:schemeClr val="tx2">
                    <a:lumMod val="50000"/>
                  </a:schemeClr>
                </a:solidFill>
              </a:rPr>
              <a:t>MDA also provides for other aspects of the information sharing solution, such as: business processes, SOA services and back-end system integration</a:t>
            </a:r>
          </a:p>
          <a:p>
            <a:pPr marL="347472" indent="-256032">
              <a:spcBef>
                <a:spcPts val="1200"/>
              </a:spcBef>
              <a:buClr>
                <a:srgbClr val="5A6E70"/>
              </a:buClr>
            </a:pPr>
            <a:r>
              <a:rPr lang="en-US" sz="1800" dirty="0" smtClean="0">
                <a:solidFill>
                  <a:schemeClr val="tx2">
                    <a:lumMod val="50000"/>
                  </a:schemeClr>
                </a:solidFill>
              </a:rPr>
              <a:t>Since NIEM-UML generates 100% NIEM conformant technical specifications, NIEM-UML Architects and Developers don’t need to worry about as much about the technology details</a:t>
            </a:r>
          </a:p>
          <a:p>
            <a:pPr marL="347472" indent="-256032">
              <a:spcBef>
                <a:spcPts val="1200"/>
              </a:spcBef>
              <a:buClr>
                <a:srgbClr val="5A6E70"/>
              </a:buClr>
            </a:pPr>
            <a:r>
              <a:rPr lang="en-US" sz="1800" dirty="0" smtClean="0">
                <a:solidFill>
                  <a:schemeClr val="tx2">
                    <a:lumMod val="50000"/>
                  </a:schemeClr>
                </a:solidFill>
              </a:rPr>
              <a:t>NIEM-UML can be extended to support other technologies, such as JSON and the semantic web</a:t>
            </a:r>
          </a:p>
          <a:p>
            <a:pPr marL="347472" indent="-256032">
              <a:spcBef>
                <a:spcPts val="1200"/>
              </a:spcBef>
              <a:buClr>
                <a:srgbClr val="5A6E70"/>
              </a:buClr>
            </a:pPr>
            <a:r>
              <a:rPr lang="en-US" sz="1800" b="1" dirty="0" smtClean="0">
                <a:solidFill>
                  <a:schemeClr val="tx2">
                    <a:lumMod val="50000"/>
                  </a:schemeClr>
                </a:solidFill>
              </a:rPr>
              <a:t>NIEM-UML has been adopted by the OMG</a:t>
            </a:r>
            <a:r>
              <a:rPr lang="en-US" sz="1800" dirty="0" smtClean="0">
                <a:solidFill>
                  <a:schemeClr val="tx2">
                    <a:lumMod val="50000"/>
                  </a:schemeClr>
                </a:solidFill>
              </a:rPr>
              <a:t>, tools are available now and more are being built</a:t>
            </a:r>
            <a:endParaRPr lang="en-US" sz="1800" dirty="0">
              <a:solidFill>
                <a:schemeClr val="tx2">
                  <a:lumMod val="50000"/>
                </a:schemeClr>
              </a:solidFill>
            </a:endParaRPr>
          </a:p>
        </p:txBody>
      </p:sp>
      <p:sp>
        <p:nvSpPr>
          <p:cNvPr id="3" name="Slide Number Placeholder 2"/>
          <p:cNvSpPr>
            <a:spLocks noGrp="1"/>
          </p:cNvSpPr>
          <p:nvPr>
            <p:ph type="sldNum" sz="quarter" idx="4"/>
          </p:nvPr>
        </p:nvSpPr>
        <p:spPr/>
        <p:txBody>
          <a:bodyPr/>
          <a:lstStyle/>
          <a:p>
            <a:fld id="{DE814A3B-586F-6741-A578-6A3C03C31D10}" type="slidenum">
              <a:rPr lang="en-US" smtClean="0"/>
              <a:pPr/>
              <a:t>53</a:t>
            </a:fld>
            <a:endParaRPr lang="en-US" dirty="0"/>
          </a:p>
        </p:txBody>
      </p:sp>
    </p:spTree>
    <p:extLst>
      <p:ext uri="{BB962C8B-B14F-4D97-AF65-F5344CB8AC3E}">
        <p14:creationId xmlns:p14="http://schemas.microsoft.com/office/powerpoint/2010/main" val="274641848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Strawman Harmonization Methodology (Iterative)</a:t>
            </a:r>
            <a:endParaRPr lang="en-US" dirty="0"/>
          </a:p>
        </p:txBody>
      </p:sp>
      <p:sp>
        <p:nvSpPr>
          <p:cNvPr id="3" name="Content Placeholder 2"/>
          <p:cNvSpPr>
            <a:spLocks noGrp="1"/>
          </p:cNvSpPr>
          <p:nvPr>
            <p:ph sz="quarter" idx="11"/>
          </p:nvPr>
        </p:nvSpPr>
        <p:spPr/>
        <p:txBody>
          <a:bodyPr>
            <a:normAutofit fontScale="92500"/>
          </a:bodyPr>
          <a:lstStyle/>
          <a:p>
            <a:pPr marL="457200" indent="-457200">
              <a:buFont typeface="+mj-lt"/>
              <a:buAutoNum type="arabicPeriod"/>
            </a:pPr>
            <a:r>
              <a:rPr lang="en-US" sz="2400" dirty="0" smtClean="0"/>
              <a:t>Start with the NIEM-UML Representation of the current reference models</a:t>
            </a:r>
          </a:p>
          <a:p>
            <a:pPr marL="457200" indent="-457200">
              <a:buFont typeface="+mj-lt"/>
              <a:buAutoNum type="arabicPeriod"/>
            </a:pPr>
            <a:r>
              <a:rPr lang="en-US" sz="2400" dirty="0" smtClean="0"/>
              <a:t>Create concept-centric diagrams that show an integrated view across the models</a:t>
            </a:r>
          </a:p>
          <a:p>
            <a:pPr lvl="1"/>
            <a:r>
              <a:rPr lang="en-US" sz="2000" dirty="0" smtClean="0"/>
              <a:t>This makes the redundancy, contradictions and unnecessary complexity </a:t>
            </a:r>
            <a:r>
              <a:rPr lang="en-US" sz="2000" u="sng" dirty="0" smtClean="0"/>
              <a:t>very</a:t>
            </a:r>
            <a:r>
              <a:rPr lang="en-US" sz="2000" dirty="0" smtClean="0"/>
              <a:t> obvious</a:t>
            </a:r>
          </a:p>
          <a:p>
            <a:pPr marL="457200" indent="-457200">
              <a:buFont typeface="+mj-lt"/>
              <a:buAutoNum type="arabicPeriod"/>
            </a:pPr>
            <a:r>
              <a:rPr lang="en-US" sz="2400" dirty="0" smtClean="0"/>
              <a:t>Mark the issues in the model and prepare them for stakeholder review</a:t>
            </a:r>
          </a:p>
          <a:p>
            <a:pPr marL="457200" indent="-457200">
              <a:buFont typeface="+mj-lt"/>
              <a:buAutoNum type="arabicPeriod"/>
            </a:pPr>
            <a:r>
              <a:rPr lang="en-US" sz="2400" dirty="0" smtClean="0"/>
              <a:t>Review issues and candidate solutions with stakeholders</a:t>
            </a:r>
          </a:p>
          <a:p>
            <a:pPr marL="457200" indent="-457200">
              <a:buFont typeface="+mj-lt"/>
              <a:buAutoNum type="arabicPeriod"/>
            </a:pPr>
            <a:r>
              <a:rPr lang="en-US" sz="2400" dirty="0" smtClean="0"/>
              <a:t>Refactor the models in NIEM-UML</a:t>
            </a:r>
          </a:p>
          <a:p>
            <a:pPr marL="457200" indent="-457200">
              <a:buFont typeface="+mj-lt"/>
              <a:buAutoNum type="arabicPeriod"/>
            </a:pPr>
            <a:r>
              <a:rPr lang="en-US" sz="2400" dirty="0" smtClean="0"/>
              <a:t>Regenerate reference model XSD and Documentation from the UML representation</a:t>
            </a:r>
          </a:p>
          <a:p>
            <a:endParaRPr lang="en-US" sz="2400" dirty="0"/>
          </a:p>
        </p:txBody>
      </p:sp>
    </p:spTree>
    <p:extLst>
      <p:ext uri="{BB962C8B-B14F-4D97-AF65-F5344CB8AC3E}">
        <p14:creationId xmlns:p14="http://schemas.microsoft.com/office/powerpoint/2010/main" val="208184367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400" dirty="0" smtClean="0"/>
              <a:t>Example</a:t>
            </a:r>
            <a:br>
              <a:rPr lang="en-US" sz="4400" dirty="0" smtClean="0"/>
            </a:br>
            <a:r>
              <a:rPr lang="en-US" sz="4400" dirty="0" smtClean="0"/>
              <a:t>“GANGS” Model</a:t>
            </a:r>
            <a:br>
              <a:rPr lang="en-US" sz="4400" dirty="0" smtClean="0"/>
            </a:br>
            <a:r>
              <a:rPr lang="en-US" sz="4400" dirty="0" smtClean="0"/>
              <a:t>Using </a:t>
            </a:r>
            <a:r>
              <a:rPr lang="en-US" sz="4400" dirty="0" err="1" smtClean="0"/>
              <a:t>Magicdraw</a:t>
            </a:r>
            <a:endParaRPr lang="en-US" sz="4400" dirty="0"/>
          </a:p>
        </p:txBody>
      </p:sp>
      <p:pic>
        <p:nvPicPr>
          <p:cNvPr id="6" name="Picture 7" descr="Niem_uml_box.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43601" y="291596"/>
            <a:ext cx="2801078" cy="270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405053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5"/>
          <p:cNvSpPr txBox="1">
            <a:spLocks/>
          </p:cNvSpPr>
          <p:nvPr/>
        </p:nvSpPr>
        <p:spPr>
          <a:xfrm>
            <a:off x="917868" y="2818735"/>
            <a:ext cx="7332277" cy="2874428"/>
          </a:xfrm>
          <a:prstGeom prst="rect">
            <a:avLst/>
          </a:prstGeom>
        </p:spPr>
        <p:txBody>
          <a:bodyPr/>
          <a:lst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indent="0" algn="ctr">
              <a:buNone/>
            </a:pPr>
            <a:r>
              <a:rPr lang="en-US" sz="1800" b="1" dirty="0" smtClean="0"/>
              <a:t>Information </a:t>
            </a:r>
            <a:r>
              <a:rPr lang="en-US" sz="1800" b="1" dirty="0"/>
              <a:t>on </a:t>
            </a:r>
            <a:r>
              <a:rPr lang="en-US" sz="1800" b="1" dirty="0" smtClean="0"/>
              <a:t>NIEM-UML</a:t>
            </a:r>
            <a:endParaRPr lang="en-US" sz="1800" b="1" dirty="0"/>
          </a:p>
          <a:p>
            <a:pPr marL="0" lvl="1" indent="0" algn="ctr">
              <a:buNone/>
            </a:pPr>
            <a:r>
              <a:rPr lang="en-US" sz="1800" b="1" dirty="0" smtClean="0">
                <a:hlinkClick r:id="rId3"/>
              </a:rPr>
              <a:t>http://niem-uml.org</a:t>
            </a:r>
            <a:endParaRPr lang="en-US" sz="1800" b="1" dirty="0" smtClean="0"/>
          </a:p>
          <a:p>
            <a:pPr marL="0" lvl="1" indent="0" algn="ctr">
              <a:buNone/>
            </a:pPr>
            <a:endParaRPr lang="en-US" sz="1800" b="1" dirty="0" smtClean="0"/>
          </a:p>
          <a:p>
            <a:pPr marL="0" lvl="1" indent="0" algn="ctr">
              <a:buNone/>
            </a:pPr>
            <a:r>
              <a:rPr lang="en-US" sz="1800" b="1" dirty="0"/>
              <a:t>Information on </a:t>
            </a:r>
            <a:r>
              <a:rPr lang="en-US" sz="1800" b="1" dirty="0" err="1" smtClean="0"/>
              <a:t>Magicdraw’s</a:t>
            </a:r>
            <a:r>
              <a:rPr lang="en-US" sz="1800" b="1" dirty="0" smtClean="0"/>
              <a:t> Cameo NIEM-UML Product</a:t>
            </a:r>
            <a:endParaRPr lang="en-US" sz="1800" b="1" dirty="0"/>
          </a:p>
          <a:p>
            <a:pPr marL="0" lvl="1" indent="0" algn="ctr">
              <a:buNone/>
            </a:pPr>
            <a:r>
              <a:rPr lang="en-US" sz="1800" b="1" dirty="0">
                <a:hlinkClick r:id="rId4"/>
              </a:rPr>
              <a:t>http://</a:t>
            </a:r>
            <a:r>
              <a:rPr lang="en-US" sz="1800" b="1" dirty="0" smtClean="0">
                <a:hlinkClick r:id="rId4"/>
              </a:rPr>
              <a:t>www.nomagic.com/products/magicdraw-addons/cameo-niem-plugin.html</a:t>
            </a:r>
            <a:endParaRPr lang="en-US" sz="1800" b="1" dirty="0" smtClean="0"/>
          </a:p>
          <a:p>
            <a:pPr marL="0" lvl="1" indent="0" algn="ctr">
              <a:buNone/>
            </a:pPr>
            <a:endParaRPr lang="en-US" sz="1800" dirty="0" smtClean="0">
              <a:solidFill>
                <a:srgbClr val="949C9D"/>
              </a:solidFill>
            </a:endParaRPr>
          </a:p>
        </p:txBody>
      </p:sp>
      <p:pic>
        <p:nvPicPr>
          <p:cNvPr id="5" name="Picture 4" descr="Sign-Info-ic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3646" y="1084004"/>
            <a:ext cx="1516709" cy="1516709"/>
          </a:xfrm>
          <a:prstGeom prst="rect">
            <a:avLst/>
          </a:prstGeom>
        </p:spPr>
      </p:pic>
      <p:pic>
        <p:nvPicPr>
          <p:cNvPr id="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50493" y="5248320"/>
            <a:ext cx="2867025"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547449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15 minute break</a:t>
            </a:r>
            <a:endParaRPr lang="en-US" dirty="0"/>
          </a:p>
        </p:txBody>
      </p:sp>
    </p:spTree>
    <p:extLst>
      <p:ext uri="{BB962C8B-B14F-4D97-AF65-F5344CB8AC3E}">
        <p14:creationId xmlns:p14="http://schemas.microsoft.com/office/powerpoint/2010/main" val="234156823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967" y="1857632"/>
            <a:ext cx="8106770" cy="3035644"/>
          </a:xfrm>
        </p:spPr>
        <p:txBody>
          <a:bodyPr/>
          <a:lstStyle/>
          <a:p>
            <a:pPr lvl="0"/>
            <a:r>
              <a:rPr lang="en-US" dirty="0" smtClean="0"/>
              <a:t>Community Driven solutions to programmatic Questions </a:t>
            </a:r>
            <a:br>
              <a:rPr lang="en-US" dirty="0" smtClean="0"/>
            </a:br>
            <a:r>
              <a:rPr lang="en-US" dirty="0" smtClean="0"/>
              <a:t> (</a:t>
            </a:r>
            <a:r>
              <a:rPr lang="en-US" sz="4000" dirty="0" smtClean="0"/>
              <a:t>Brainstorm Activity)</a:t>
            </a:r>
            <a:r>
              <a:rPr lang="en-US" dirty="0" smtClean="0"/>
              <a:t/>
            </a:r>
            <a:br>
              <a:rPr lang="en-US" dirty="0" smtClean="0"/>
            </a:br>
            <a:endParaRPr lang="en-US" dirty="0"/>
          </a:p>
        </p:txBody>
      </p:sp>
    </p:spTree>
    <p:extLst>
      <p:ext uri="{BB962C8B-B14F-4D97-AF65-F5344CB8AC3E}">
        <p14:creationId xmlns:p14="http://schemas.microsoft.com/office/powerpoint/2010/main" val="333423079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4465" y="1598139"/>
            <a:ext cx="7142205" cy="2998575"/>
          </a:xfrm>
        </p:spPr>
        <p:txBody>
          <a:bodyPr/>
          <a:lstStyle/>
          <a:p>
            <a:pPr lvl="0"/>
            <a:r>
              <a:rPr lang="en-US" sz="4400" dirty="0"/>
              <a:t>How </a:t>
            </a:r>
            <a:r>
              <a:rPr lang="en-US" sz="4400" dirty="0" smtClean="0"/>
              <a:t>can we </a:t>
            </a:r>
            <a:r>
              <a:rPr lang="en-US" sz="4400" dirty="0"/>
              <a:t>facilitate constant </a:t>
            </a:r>
            <a:r>
              <a:rPr lang="en-US" sz="4400" dirty="0" smtClean="0"/>
              <a:t>harmonization?</a:t>
            </a:r>
            <a:br>
              <a:rPr lang="en-US" sz="4400" dirty="0" smtClean="0"/>
            </a:br>
            <a:r>
              <a:rPr lang="en-US" sz="4400" dirty="0" smtClean="0"/>
              <a:t/>
            </a:r>
            <a:br>
              <a:rPr lang="en-US" sz="4400" dirty="0" smtClean="0"/>
            </a:br>
            <a:r>
              <a:rPr lang="en-US" sz="3200" dirty="0" smtClean="0"/>
              <a:t>(Michelle Vidanes)</a:t>
            </a:r>
            <a:endParaRPr lang="en-US" sz="3200" dirty="0"/>
          </a:p>
        </p:txBody>
      </p:sp>
    </p:spTree>
    <p:extLst>
      <p:ext uri="{BB962C8B-B14F-4D97-AF65-F5344CB8AC3E}">
        <p14:creationId xmlns:p14="http://schemas.microsoft.com/office/powerpoint/2010/main" val="39267284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harmonization?</a:t>
            </a:r>
            <a:endParaRPr lang="en-US" dirty="0"/>
          </a:p>
        </p:txBody>
      </p:sp>
      <p:sp>
        <p:nvSpPr>
          <p:cNvPr id="3" name="Content Placeholder 2"/>
          <p:cNvSpPr>
            <a:spLocks noGrp="1"/>
          </p:cNvSpPr>
          <p:nvPr>
            <p:ph sz="quarter" idx="11"/>
          </p:nvPr>
        </p:nvSpPr>
        <p:spPr/>
        <p:txBody>
          <a:bodyPr>
            <a:normAutofit/>
          </a:bodyPr>
          <a:lstStyle/>
          <a:p>
            <a:pPr marL="0" indent="0">
              <a:buNone/>
            </a:pPr>
            <a:r>
              <a:rPr lang="en-US" sz="2000" dirty="0" smtClean="0"/>
              <a:t>Harmonization is the process of examining the model to ensure that a given data element exists only once. Additionally, harmonization ensures that data elements are defined precisely and unambiguously, so that they are reusable across domains and the NIEM community.</a:t>
            </a:r>
            <a:endParaRPr lang="en-US" sz="2000" dirty="0"/>
          </a:p>
        </p:txBody>
      </p:sp>
      <p:pic>
        <p:nvPicPr>
          <p:cNvPr id="1026" name="Picture 2" descr="http://blog.etq.com/Portals/41636/images/globalharmonization.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724" y="3103587"/>
            <a:ext cx="7602510" cy="2833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19233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4270" y="1573427"/>
            <a:ext cx="8155460" cy="2825578"/>
          </a:xfrm>
        </p:spPr>
        <p:txBody>
          <a:bodyPr/>
          <a:lstStyle/>
          <a:p>
            <a:pPr lvl="0"/>
            <a:r>
              <a:rPr lang="en-US" sz="4400" dirty="0" smtClean="0"/>
              <a:t>How can we </a:t>
            </a:r>
            <a:r>
              <a:rPr lang="en-US" sz="4400" dirty="0"/>
              <a:t>harmonize outside of NIEM (external standards organizations </a:t>
            </a:r>
            <a:r>
              <a:rPr lang="en-US" sz="4400" dirty="0" err="1"/>
              <a:t>ect</a:t>
            </a:r>
            <a:r>
              <a:rPr lang="en-US" sz="4400" dirty="0"/>
              <a:t>.)? </a:t>
            </a:r>
            <a:r>
              <a:rPr lang="en-US" sz="4400" dirty="0" smtClean="0"/>
              <a:t/>
            </a:r>
            <a:br>
              <a:rPr lang="en-US" sz="4400" dirty="0" smtClean="0"/>
            </a:br>
            <a:r>
              <a:rPr lang="en-US" sz="4400" dirty="0" smtClean="0"/>
              <a:t/>
            </a:r>
            <a:br>
              <a:rPr lang="en-US" sz="4400" dirty="0" smtClean="0"/>
            </a:br>
            <a:r>
              <a:rPr lang="en-US" sz="3600" dirty="0" smtClean="0"/>
              <a:t>(John Sullivan)</a:t>
            </a:r>
            <a:endParaRPr lang="en-US" sz="3600" dirty="0"/>
          </a:p>
        </p:txBody>
      </p:sp>
    </p:spTree>
    <p:extLst>
      <p:ext uri="{BB962C8B-B14F-4D97-AF65-F5344CB8AC3E}">
        <p14:creationId xmlns:p14="http://schemas.microsoft.com/office/powerpoint/2010/main" val="242904835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Wrap-up</a:t>
            </a:r>
            <a:endParaRPr lang="en-US" dirty="0"/>
          </a:p>
        </p:txBody>
      </p:sp>
    </p:spTree>
    <p:extLst>
      <p:ext uri="{BB962C8B-B14F-4D97-AF65-F5344CB8AC3E}">
        <p14:creationId xmlns:p14="http://schemas.microsoft.com/office/powerpoint/2010/main" val="281868897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Back-Ups</a:t>
            </a:r>
            <a:endParaRPr lang="en-US" dirty="0"/>
          </a:p>
        </p:txBody>
      </p:sp>
    </p:spTree>
    <p:extLst>
      <p:ext uri="{BB962C8B-B14F-4D97-AF65-F5344CB8AC3E}">
        <p14:creationId xmlns:p14="http://schemas.microsoft.com/office/powerpoint/2010/main" val="169170468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1814239" cy="6203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ular Callout 4"/>
          <p:cNvSpPr/>
          <p:nvPr/>
        </p:nvSpPr>
        <p:spPr bwMode="auto">
          <a:xfrm>
            <a:off x="7414054" y="0"/>
            <a:ext cx="1729946" cy="1502307"/>
          </a:xfrm>
          <a:prstGeom prst="wedgeRectCallout">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rtlCol="0" anchor="t" anchorCtr="0"/>
          <a:lstStyle/>
          <a:p>
            <a:pPr algn="ctr" fontAlgn="auto">
              <a:lnSpc>
                <a:spcPct val="90000"/>
              </a:lnSpc>
              <a:spcBef>
                <a:spcPts val="0"/>
              </a:spcBef>
              <a:spcAft>
                <a:spcPts val="0"/>
              </a:spcAft>
            </a:pPr>
            <a:r>
              <a:rPr lang="en-US" sz="2100" b="1" spc="-50" dirty="0" smtClean="0">
                <a:solidFill>
                  <a:srgbClr val="304776"/>
                </a:solidFill>
                <a:latin typeface="Arial"/>
                <a:cs typeface="Arial"/>
              </a:rPr>
              <a:t>Diagrams of NIEM concepts</a:t>
            </a:r>
          </a:p>
        </p:txBody>
      </p:sp>
      <p:sp>
        <p:nvSpPr>
          <p:cNvPr id="6" name="Oval 5"/>
          <p:cNvSpPr/>
          <p:nvPr/>
        </p:nvSpPr>
        <p:spPr bwMode="auto">
          <a:xfrm>
            <a:off x="3385751" y="3002692"/>
            <a:ext cx="1210963" cy="1075038"/>
          </a:xfrm>
          <a:prstGeom prst="ellipse">
            <a:avLst/>
          </a:prstGeom>
          <a:noFill/>
          <a:ln w="22225">
            <a:solidFill>
              <a:srgbClr val="FF0000"/>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rtlCol="0" anchor="t" anchorCtr="0"/>
          <a:lstStyle/>
          <a:p>
            <a:pPr algn="ctr" fontAlgn="auto">
              <a:lnSpc>
                <a:spcPct val="90000"/>
              </a:lnSpc>
              <a:spcBef>
                <a:spcPts val="0"/>
              </a:spcBef>
              <a:spcAft>
                <a:spcPts val="0"/>
              </a:spcAft>
            </a:pPr>
            <a:endParaRPr lang="en-US" sz="2100" b="1" spc="-50" dirty="0" smtClean="0">
              <a:solidFill>
                <a:srgbClr val="304776"/>
              </a:solidFill>
              <a:latin typeface="Arial"/>
              <a:cs typeface="Arial"/>
            </a:endParaRPr>
          </a:p>
        </p:txBody>
      </p:sp>
      <p:sp>
        <p:nvSpPr>
          <p:cNvPr id="2" name="Slide Number Placeholder 1"/>
          <p:cNvSpPr>
            <a:spLocks noGrp="1"/>
          </p:cNvSpPr>
          <p:nvPr>
            <p:ph type="sldNum" sz="quarter" idx="4"/>
          </p:nvPr>
        </p:nvSpPr>
        <p:spPr/>
        <p:txBody>
          <a:bodyPr/>
          <a:lstStyle/>
          <a:p>
            <a:fld id="{DE814A3B-586F-6741-A578-6A3C03C31D10}" type="slidenum">
              <a:rPr lang="en-US" smtClean="0"/>
              <a:pPr/>
              <a:t>63</a:t>
            </a:fld>
            <a:endParaRPr lang="en-US" dirty="0"/>
          </a:p>
        </p:txBody>
      </p:sp>
    </p:spTree>
    <p:extLst>
      <p:ext uri="{BB962C8B-B14F-4D97-AF65-F5344CB8AC3E}">
        <p14:creationId xmlns:p14="http://schemas.microsoft.com/office/powerpoint/2010/main" val="4012130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25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675" y="1047750"/>
            <a:ext cx="10801350" cy="581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Conveyance Detail</a:t>
            </a:r>
            <a:endParaRPr lang="en-US" dirty="0"/>
          </a:p>
        </p:txBody>
      </p:sp>
      <p:sp>
        <p:nvSpPr>
          <p:cNvPr id="6" name="Oval 5"/>
          <p:cNvSpPr/>
          <p:nvPr/>
        </p:nvSpPr>
        <p:spPr bwMode="auto">
          <a:xfrm>
            <a:off x="790832" y="1692876"/>
            <a:ext cx="1210963" cy="413952"/>
          </a:xfrm>
          <a:prstGeom prst="ellipse">
            <a:avLst/>
          </a:prstGeom>
          <a:noFill/>
          <a:ln w="22225">
            <a:solidFill>
              <a:srgbClr val="FF0000"/>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rtlCol="0" anchor="t" anchorCtr="0"/>
          <a:lstStyle/>
          <a:p>
            <a:pPr algn="ctr" fontAlgn="auto">
              <a:lnSpc>
                <a:spcPct val="90000"/>
              </a:lnSpc>
              <a:spcBef>
                <a:spcPts val="0"/>
              </a:spcBef>
              <a:spcAft>
                <a:spcPts val="0"/>
              </a:spcAft>
            </a:pPr>
            <a:endParaRPr lang="en-US" sz="2100" b="1" spc="-50" dirty="0" smtClean="0">
              <a:solidFill>
                <a:srgbClr val="304776"/>
              </a:solidFill>
              <a:latin typeface="Arial"/>
              <a:cs typeface="Arial"/>
            </a:endParaRPr>
          </a:p>
        </p:txBody>
      </p:sp>
      <p:sp>
        <p:nvSpPr>
          <p:cNvPr id="3" name="Slide Number Placeholder 2"/>
          <p:cNvSpPr>
            <a:spLocks noGrp="1"/>
          </p:cNvSpPr>
          <p:nvPr>
            <p:ph type="sldNum" sz="quarter" idx="4"/>
          </p:nvPr>
        </p:nvSpPr>
        <p:spPr/>
        <p:txBody>
          <a:bodyPr/>
          <a:lstStyle/>
          <a:p>
            <a:fld id="{DE814A3B-586F-6741-A578-6A3C03C31D10}" type="slidenum">
              <a:rPr lang="en-US" smtClean="0"/>
              <a:pPr/>
              <a:t>64</a:t>
            </a:fld>
            <a:endParaRPr lang="en-US" dirty="0"/>
          </a:p>
        </p:txBody>
      </p:sp>
    </p:spTree>
    <p:extLst>
      <p:ext uri="{BB962C8B-B14F-4D97-AF65-F5344CB8AC3E}">
        <p14:creationId xmlns:p14="http://schemas.microsoft.com/office/powerpoint/2010/main" val="517882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25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5297" y="1102711"/>
            <a:ext cx="13125450" cy="492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Explore to Related Type</a:t>
            </a:r>
            <a:endParaRPr lang="en-US" dirty="0"/>
          </a:p>
        </p:txBody>
      </p:sp>
      <p:sp>
        <p:nvSpPr>
          <p:cNvPr id="4" name="Oval 3"/>
          <p:cNvSpPr/>
          <p:nvPr/>
        </p:nvSpPr>
        <p:spPr bwMode="auto">
          <a:xfrm>
            <a:off x="803189" y="2465171"/>
            <a:ext cx="1210963" cy="426309"/>
          </a:xfrm>
          <a:prstGeom prst="ellipse">
            <a:avLst/>
          </a:prstGeom>
          <a:noFill/>
          <a:ln w="22225">
            <a:solidFill>
              <a:srgbClr val="FF0000"/>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rtlCol="0" anchor="t" anchorCtr="0"/>
          <a:lstStyle/>
          <a:p>
            <a:pPr algn="ctr" fontAlgn="auto">
              <a:lnSpc>
                <a:spcPct val="90000"/>
              </a:lnSpc>
              <a:spcBef>
                <a:spcPts val="0"/>
              </a:spcBef>
              <a:spcAft>
                <a:spcPts val="0"/>
              </a:spcAft>
            </a:pPr>
            <a:endParaRPr lang="en-US" sz="2100" b="1" spc="-50" dirty="0" smtClean="0">
              <a:solidFill>
                <a:srgbClr val="304776"/>
              </a:solidFill>
              <a:latin typeface="Arial"/>
              <a:cs typeface="Arial"/>
            </a:endParaRPr>
          </a:p>
        </p:txBody>
      </p:sp>
      <p:sp>
        <p:nvSpPr>
          <p:cNvPr id="6" name="Oval 5"/>
          <p:cNvSpPr/>
          <p:nvPr/>
        </p:nvSpPr>
        <p:spPr bwMode="auto">
          <a:xfrm>
            <a:off x="543697" y="5187777"/>
            <a:ext cx="1210963" cy="426309"/>
          </a:xfrm>
          <a:prstGeom prst="ellipse">
            <a:avLst/>
          </a:prstGeom>
          <a:noFill/>
          <a:ln w="22225">
            <a:solidFill>
              <a:srgbClr val="FF0000"/>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rtlCol="0" anchor="t" anchorCtr="0"/>
          <a:lstStyle/>
          <a:p>
            <a:pPr algn="ctr" fontAlgn="auto">
              <a:lnSpc>
                <a:spcPct val="90000"/>
              </a:lnSpc>
              <a:spcBef>
                <a:spcPts val="0"/>
              </a:spcBef>
              <a:spcAft>
                <a:spcPts val="0"/>
              </a:spcAft>
            </a:pPr>
            <a:endParaRPr lang="en-US" sz="2100" b="1" spc="-50" dirty="0" smtClean="0">
              <a:solidFill>
                <a:srgbClr val="304776"/>
              </a:solidFill>
              <a:latin typeface="Arial"/>
              <a:cs typeface="Arial"/>
            </a:endParaRPr>
          </a:p>
        </p:txBody>
      </p:sp>
      <p:sp>
        <p:nvSpPr>
          <p:cNvPr id="3" name="TextBox 2"/>
          <p:cNvSpPr txBox="1"/>
          <p:nvPr/>
        </p:nvSpPr>
        <p:spPr>
          <a:xfrm>
            <a:off x="4831492" y="5187435"/>
            <a:ext cx="1107996" cy="369332"/>
          </a:xfrm>
          <a:prstGeom prst="rect">
            <a:avLst/>
          </a:prstGeom>
          <a:noFill/>
        </p:spPr>
        <p:txBody>
          <a:bodyPr wrap="none" rtlCol="0">
            <a:spAutoFit/>
          </a:bodyPr>
          <a:lstStyle/>
          <a:p>
            <a:r>
              <a:rPr lang="en-US" dirty="0" smtClean="0"/>
              <a:t>Others…</a:t>
            </a:r>
            <a:endParaRPr lang="en-US" dirty="0"/>
          </a:p>
        </p:txBody>
      </p:sp>
      <p:sp>
        <p:nvSpPr>
          <p:cNvPr id="5" name="Slide Number Placeholder 4"/>
          <p:cNvSpPr>
            <a:spLocks noGrp="1"/>
          </p:cNvSpPr>
          <p:nvPr>
            <p:ph type="sldNum" sz="quarter" idx="4"/>
          </p:nvPr>
        </p:nvSpPr>
        <p:spPr/>
        <p:txBody>
          <a:bodyPr/>
          <a:lstStyle/>
          <a:p>
            <a:fld id="{DE814A3B-586F-6741-A578-6A3C03C31D10}" type="slidenum">
              <a:rPr lang="en-US" smtClean="0"/>
              <a:pPr/>
              <a:t>65</a:t>
            </a:fld>
            <a:endParaRPr lang="en-US" dirty="0"/>
          </a:p>
        </p:txBody>
      </p:sp>
    </p:spTree>
    <p:extLst>
      <p:ext uri="{BB962C8B-B14F-4D97-AF65-F5344CB8AC3E}">
        <p14:creationId xmlns:p14="http://schemas.microsoft.com/office/powerpoint/2010/main" val="216726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25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125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239181" cy="8624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Oval 4"/>
          <p:cNvSpPr/>
          <p:nvPr/>
        </p:nvSpPr>
        <p:spPr bwMode="auto">
          <a:xfrm>
            <a:off x="3595816" y="0"/>
            <a:ext cx="1210963" cy="388277"/>
          </a:xfrm>
          <a:prstGeom prst="ellipse">
            <a:avLst/>
          </a:prstGeom>
          <a:noFill/>
          <a:ln w="22225">
            <a:solidFill>
              <a:srgbClr val="FF0000"/>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rtlCol="0" anchor="t" anchorCtr="0"/>
          <a:lstStyle/>
          <a:p>
            <a:pPr algn="ctr" fontAlgn="auto">
              <a:lnSpc>
                <a:spcPct val="90000"/>
              </a:lnSpc>
              <a:spcBef>
                <a:spcPts val="0"/>
              </a:spcBef>
              <a:spcAft>
                <a:spcPts val="0"/>
              </a:spcAft>
            </a:pPr>
            <a:endParaRPr lang="en-US" sz="2100" b="1" spc="-50" dirty="0" smtClean="0">
              <a:solidFill>
                <a:srgbClr val="304776"/>
              </a:solidFill>
              <a:latin typeface="Arial"/>
              <a:cs typeface="Arial"/>
            </a:endParaRPr>
          </a:p>
        </p:txBody>
      </p:sp>
      <p:sp>
        <p:nvSpPr>
          <p:cNvPr id="6" name="Oval 5"/>
          <p:cNvSpPr/>
          <p:nvPr/>
        </p:nvSpPr>
        <p:spPr bwMode="auto">
          <a:xfrm>
            <a:off x="86497" y="4646140"/>
            <a:ext cx="8538519" cy="2211860"/>
          </a:xfrm>
          <a:prstGeom prst="ellipse">
            <a:avLst/>
          </a:prstGeom>
          <a:noFill/>
          <a:ln w="22225">
            <a:solidFill>
              <a:srgbClr val="FF0000"/>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rtlCol="0" anchor="t" anchorCtr="0"/>
          <a:lstStyle/>
          <a:p>
            <a:pPr algn="ctr" fontAlgn="auto">
              <a:lnSpc>
                <a:spcPct val="90000"/>
              </a:lnSpc>
              <a:spcBef>
                <a:spcPts val="0"/>
              </a:spcBef>
              <a:spcAft>
                <a:spcPts val="0"/>
              </a:spcAft>
            </a:pPr>
            <a:endParaRPr lang="en-US" sz="2100" b="1" spc="-50" dirty="0" smtClean="0">
              <a:solidFill>
                <a:srgbClr val="304776"/>
              </a:solidFill>
              <a:latin typeface="Arial"/>
              <a:cs typeface="Arial"/>
            </a:endParaRPr>
          </a:p>
        </p:txBody>
      </p:sp>
      <p:sp>
        <p:nvSpPr>
          <p:cNvPr id="3" name="TextBox 2"/>
          <p:cNvSpPr txBox="1"/>
          <p:nvPr/>
        </p:nvSpPr>
        <p:spPr>
          <a:xfrm>
            <a:off x="6707698" y="5229119"/>
            <a:ext cx="1454244" cy="1200329"/>
          </a:xfrm>
          <a:prstGeom prst="rect">
            <a:avLst/>
          </a:prstGeom>
          <a:noFill/>
        </p:spPr>
        <p:txBody>
          <a:bodyPr wrap="none" rtlCol="0">
            <a:spAutoFit/>
          </a:bodyPr>
          <a:lstStyle/>
          <a:p>
            <a:r>
              <a:rPr lang="en-US" dirty="0" smtClean="0">
                <a:solidFill>
                  <a:srgbClr val="FF0000"/>
                </a:solidFill>
              </a:rPr>
              <a:t>Why</a:t>
            </a:r>
          </a:p>
          <a:p>
            <a:r>
              <a:rPr lang="en-US" dirty="0" smtClean="0">
                <a:solidFill>
                  <a:srgbClr val="FF0000"/>
                </a:solidFill>
              </a:rPr>
              <a:t>This</a:t>
            </a:r>
          </a:p>
          <a:p>
            <a:r>
              <a:rPr lang="en-US" dirty="0" smtClean="0">
                <a:solidFill>
                  <a:srgbClr val="FF0000"/>
                </a:solidFill>
              </a:rPr>
              <a:t>Redundant</a:t>
            </a:r>
          </a:p>
          <a:p>
            <a:r>
              <a:rPr lang="en-US" dirty="0" smtClean="0">
                <a:solidFill>
                  <a:srgbClr val="FF0000"/>
                </a:solidFill>
              </a:rPr>
              <a:t>Complexity?</a:t>
            </a:r>
            <a:endParaRPr lang="en-US" dirty="0">
              <a:solidFill>
                <a:srgbClr val="FF0000"/>
              </a:solidFill>
            </a:endParaRPr>
          </a:p>
        </p:txBody>
      </p:sp>
      <p:sp>
        <p:nvSpPr>
          <p:cNvPr id="4" name="Slide Number Placeholder 3"/>
          <p:cNvSpPr>
            <a:spLocks noGrp="1"/>
          </p:cNvSpPr>
          <p:nvPr>
            <p:ph type="sldNum" sz="quarter" idx="4"/>
          </p:nvPr>
        </p:nvSpPr>
        <p:spPr/>
        <p:txBody>
          <a:bodyPr/>
          <a:lstStyle/>
          <a:p>
            <a:fld id="{DE814A3B-586F-6741-A578-6A3C03C31D10}" type="slidenum">
              <a:rPr lang="en-US" smtClean="0"/>
              <a:pPr/>
              <a:t>66</a:t>
            </a:fld>
            <a:endParaRPr lang="en-US" dirty="0"/>
          </a:p>
        </p:txBody>
      </p:sp>
    </p:spTree>
    <p:extLst>
      <p:ext uri="{BB962C8B-B14F-4D97-AF65-F5344CB8AC3E}">
        <p14:creationId xmlns:p14="http://schemas.microsoft.com/office/powerpoint/2010/main" val="1893431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25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1250"/>
                            </p:stCondLst>
                            <p:childTnLst>
                              <p:par>
                                <p:cTn id="8" presetID="1" presetClass="entr" presetSubtype="0" fill="hold" grpId="0" nodeType="afterEffect">
                                  <p:stCondLst>
                                    <p:cond delay="125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Box 2"/>
          <p:cNvSpPr txBox="1"/>
          <p:nvPr/>
        </p:nvSpPr>
        <p:spPr>
          <a:xfrm>
            <a:off x="7241059" y="1940011"/>
            <a:ext cx="1680519" cy="1200329"/>
          </a:xfrm>
          <a:prstGeom prst="rect">
            <a:avLst/>
          </a:prstGeom>
          <a:noFill/>
        </p:spPr>
        <p:txBody>
          <a:bodyPr wrap="square" rtlCol="0">
            <a:spAutoFit/>
          </a:bodyPr>
          <a:lstStyle/>
          <a:p>
            <a:r>
              <a:rPr lang="en-US" dirty="0" smtClean="0"/>
              <a:t>Issues in model</a:t>
            </a:r>
          </a:p>
          <a:p>
            <a:r>
              <a:rPr lang="en-US" dirty="0" smtClean="0"/>
              <a:t>presented for stakeholders</a:t>
            </a:r>
            <a:endParaRPr lang="en-US" dirty="0"/>
          </a:p>
        </p:txBody>
      </p:sp>
      <p:pic>
        <p:nvPicPr>
          <p:cNvPr id="51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6787713"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4"/>
          </p:nvPr>
        </p:nvSpPr>
        <p:spPr/>
        <p:txBody>
          <a:bodyPr/>
          <a:lstStyle/>
          <a:p>
            <a:fld id="{DE814A3B-586F-6741-A578-6A3C03C31D10}" type="slidenum">
              <a:rPr lang="en-US" smtClean="0"/>
              <a:pPr/>
              <a:t>67</a:t>
            </a:fld>
            <a:endParaRPr lang="en-US" dirty="0"/>
          </a:p>
        </p:txBody>
      </p:sp>
    </p:spTree>
    <p:extLst>
      <p:ext uri="{BB962C8B-B14F-4D97-AF65-F5344CB8AC3E}">
        <p14:creationId xmlns:p14="http://schemas.microsoft.com/office/powerpoint/2010/main" val="239761563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Refactored Model</a:t>
            </a:r>
            <a:endParaRPr lang="en-US" dirty="0"/>
          </a:p>
        </p:txBody>
      </p:sp>
      <p:pic>
        <p:nvPicPr>
          <p:cNvPr id="615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854" y="852615"/>
            <a:ext cx="10190996" cy="6111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4"/>
          </p:nvPr>
        </p:nvSpPr>
        <p:spPr/>
        <p:txBody>
          <a:bodyPr/>
          <a:lstStyle/>
          <a:p>
            <a:fld id="{DE814A3B-586F-6741-A578-6A3C03C31D10}" type="slidenum">
              <a:rPr lang="en-US" smtClean="0"/>
              <a:pPr/>
              <a:t>68</a:t>
            </a:fld>
            <a:endParaRPr lang="en-US" dirty="0"/>
          </a:p>
        </p:txBody>
      </p:sp>
    </p:spTree>
    <p:extLst>
      <p:ext uri="{BB962C8B-B14F-4D97-AF65-F5344CB8AC3E}">
        <p14:creationId xmlns:p14="http://schemas.microsoft.com/office/powerpoint/2010/main" val="259676729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1713" y="2927286"/>
            <a:ext cx="6978876" cy="4729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en-US" sz="3600" dirty="0" smtClean="0"/>
              <a:t>Create the XSD &amp; Documentation from the model</a:t>
            </a:r>
            <a:endParaRPr lang="en-US" sz="3600" dirty="0"/>
          </a:p>
        </p:txBody>
      </p:sp>
      <p:sp>
        <p:nvSpPr>
          <p:cNvPr id="6" name="Slide Number Placeholder 5"/>
          <p:cNvSpPr>
            <a:spLocks noGrp="1"/>
          </p:cNvSpPr>
          <p:nvPr>
            <p:ph type="sldNum" sz="quarter" idx="4"/>
          </p:nvPr>
        </p:nvSpPr>
        <p:spPr>
          <a:prstGeom prst="rect">
            <a:avLst/>
          </a:prstGeom>
        </p:spPr>
        <p:txBody>
          <a:bodyPr/>
          <a:lstStyle/>
          <a:p>
            <a:fld id="{6ED3D762-4EEE-4383-8548-5EC5A7941C4A}" type="slidenum">
              <a:rPr lang="en-US" smtClean="0"/>
              <a:t>69</a:t>
            </a:fld>
            <a:endParaRPr lang="en-US"/>
          </a:p>
        </p:txBody>
      </p:sp>
      <p:sp>
        <p:nvSpPr>
          <p:cNvPr id="5" name="Rounded Rectangular Callout 4"/>
          <p:cNvSpPr/>
          <p:nvPr/>
        </p:nvSpPr>
        <p:spPr bwMode="auto">
          <a:xfrm>
            <a:off x="608476" y="2068528"/>
            <a:ext cx="2859314" cy="1320800"/>
          </a:xfrm>
          <a:prstGeom prst="wedgeRoundRectCallout">
            <a:avLst>
              <a:gd name="adj1" fmla="val 72657"/>
              <a:gd name="adj2" fmla="val 87863"/>
              <a:gd name="adj3" fmla="val 16667"/>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rtlCol="0" anchor="t" anchorCtr="0"/>
          <a:lstStyle/>
          <a:p>
            <a:pPr algn="ctr" fontAlgn="auto">
              <a:lnSpc>
                <a:spcPct val="90000"/>
              </a:lnSpc>
              <a:spcBef>
                <a:spcPts val="0"/>
              </a:spcBef>
              <a:spcAft>
                <a:spcPts val="0"/>
              </a:spcAft>
            </a:pPr>
            <a:r>
              <a:rPr lang="en-US" sz="2100" b="1" spc="-50" dirty="0" smtClean="0">
                <a:solidFill>
                  <a:srgbClr val="304776"/>
                </a:solidFill>
                <a:latin typeface="Arial"/>
                <a:cs typeface="Arial"/>
              </a:rPr>
              <a:t>You then tell your UML and/or MDA tool to make the NIEM XML Artifacts</a:t>
            </a:r>
          </a:p>
        </p:txBody>
      </p:sp>
    </p:spTree>
    <p:extLst>
      <p:ext uri="{BB962C8B-B14F-4D97-AF65-F5344CB8AC3E}">
        <p14:creationId xmlns:p14="http://schemas.microsoft.com/office/powerpoint/2010/main" val="21023102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Harmonization timeline</a:t>
            </a:r>
            <a:endParaRPr lang="en-US" dirty="0"/>
          </a:p>
        </p:txBody>
      </p:sp>
      <p:graphicFrame>
        <p:nvGraphicFramePr>
          <p:cNvPr id="6" name="Diagram 5"/>
          <p:cNvGraphicFramePr/>
          <p:nvPr>
            <p:extLst>
              <p:ext uri="{D42A27DB-BD31-4B8C-83A1-F6EECF244321}">
                <p14:modId xmlns:p14="http://schemas.microsoft.com/office/powerpoint/2010/main" val="1349764858"/>
              </p:ext>
            </p:extLst>
          </p:nvPr>
        </p:nvGraphicFramePr>
        <p:xfrm>
          <a:off x="215900" y="1004342"/>
          <a:ext cx="8750299" cy="13164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3" name="Group 12"/>
          <p:cNvGrpSpPr/>
          <p:nvPr/>
        </p:nvGrpSpPr>
        <p:grpSpPr>
          <a:xfrm>
            <a:off x="7954573" y="176864"/>
            <a:ext cx="1491899" cy="747732"/>
            <a:chOff x="14485122" y="1167683"/>
            <a:chExt cx="1004923" cy="880449"/>
          </a:xfrm>
        </p:grpSpPr>
        <p:sp>
          <p:nvSpPr>
            <p:cNvPr id="14" name="Oval 13"/>
            <p:cNvSpPr/>
            <p:nvPr/>
          </p:nvSpPr>
          <p:spPr>
            <a:xfrm>
              <a:off x="14485122" y="1776581"/>
              <a:ext cx="175964" cy="175964"/>
            </a:xfrm>
            <a:prstGeom prst="ellipse">
              <a:avLst/>
            </a:prstGeom>
            <a:solidFill>
              <a:schemeClr val="bg1"/>
            </a:solidFill>
            <a:ln w="3175">
              <a:solidFill>
                <a:schemeClr val="tx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5" name="Oval 14"/>
            <p:cNvSpPr/>
            <p:nvPr/>
          </p:nvSpPr>
          <p:spPr>
            <a:xfrm>
              <a:off x="14485122" y="1579786"/>
              <a:ext cx="175964" cy="175964"/>
            </a:xfrm>
            <a:prstGeom prst="ellipse">
              <a:avLst/>
            </a:prstGeom>
            <a:solidFill>
              <a:srgbClr val="FF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6" name="Rectangle 15"/>
            <p:cNvSpPr/>
            <p:nvPr/>
          </p:nvSpPr>
          <p:spPr>
            <a:xfrm>
              <a:off x="14683959" y="1749148"/>
              <a:ext cx="806086" cy="298984"/>
            </a:xfrm>
            <a:prstGeom prst="rect">
              <a:avLst/>
            </a:prstGeom>
          </p:spPr>
          <p:txBody>
            <a:bodyPr wrap="square">
              <a:spAutoFit/>
            </a:bodyPr>
            <a:lstStyle/>
            <a:p>
              <a:r>
                <a:rPr lang="en-US" sz="1050" dirty="0">
                  <a:solidFill>
                    <a:schemeClr val="bg1">
                      <a:lumMod val="50000"/>
                    </a:schemeClr>
                  </a:solidFill>
                  <a:latin typeface="Arial" pitchFamily="34" charset="0"/>
                  <a:cs typeface="Arial" pitchFamily="34" charset="0"/>
                </a:rPr>
                <a:t>Not Started</a:t>
              </a:r>
            </a:p>
          </p:txBody>
        </p:sp>
        <p:sp>
          <p:nvSpPr>
            <p:cNvPr id="17" name="Rectangle 16"/>
            <p:cNvSpPr/>
            <p:nvPr/>
          </p:nvSpPr>
          <p:spPr>
            <a:xfrm>
              <a:off x="14683959" y="1167683"/>
              <a:ext cx="806086" cy="298984"/>
            </a:xfrm>
            <a:prstGeom prst="rect">
              <a:avLst/>
            </a:prstGeom>
          </p:spPr>
          <p:txBody>
            <a:bodyPr wrap="square">
              <a:spAutoFit/>
            </a:bodyPr>
            <a:lstStyle/>
            <a:p>
              <a:r>
                <a:rPr lang="en-US" sz="1050" dirty="0">
                  <a:solidFill>
                    <a:schemeClr val="bg1">
                      <a:lumMod val="50000"/>
                    </a:schemeClr>
                  </a:solidFill>
                  <a:latin typeface="Arial" pitchFamily="34" charset="0"/>
                  <a:cs typeface="Arial" pitchFamily="34" charset="0"/>
                </a:rPr>
                <a:t>Completed</a:t>
              </a:r>
            </a:p>
          </p:txBody>
        </p:sp>
        <p:sp>
          <p:nvSpPr>
            <p:cNvPr id="18" name="Rectangle 17"/>
            <p:cNvSpPr/>
            <p:nvPr/>
          </p:nvSpPr>
          <p:spPr>
            <a:xfrm>
              <a:off x="14683959" y="1546068"/>
              <a:ext cx="806086" cy="298984"/>
            </a:xfrm>
            <a:prstGeom prst="rect">
              <a:avLst/>
            </a:prstGeom>
          </p:spPr>
          <p:txBody>
            <a:bodyPr wrap="square">
              <a:spAutoFit/>
            </a:bodyPr>
            <a:lstStyle/>
            <a:p>
              <a:r>
                <a:rPr lang="en-US" sz="1050" dirty="0">
                  <a:solidFill>
                    <a:schemeClr val="bg1">
                      <a:lumMod val="50000"/>
                    </a:schemeClr>
                  </a:solidFill>
                  <a:latin typeface="Arial" pitchFamily="34" charset="0"/>
                  <a:cs typeface="Arial" pitchFamily="34" charset="0"/>
                </a:rPr>
                <a:t>At Risk</a:t>
              </a:r>
            </a:p>
          </p:txBody>
        </p:sp>
        <p:sp>
          <p:nvSpPr>
            <p:cNvPr id="19" name="Oval 18"/>
            <p:cNvSpPr/>
            <p:nvPr/>
          </p:nvSpPr>
          <p:spPr>
            <a:xfrm>
              <a:off x="14485122" y="1195118"/>
              <a:ext cx="175964" cy="175964"/>
            </a:xfrm>
            <a:prstGeom prst="ellipse">
              <a:avLst/>
            </a:prstGeom>
            <a:solidFill>
              <a:srgbClr val="007FB9"/>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0" name="Rectangle 19"/>
            <p:cNvSpPr/>
            <p:nvPr/>
          </p:nvSpPr>
          <p:spPr>
            <a:xfrm>
              <a:off x="14683959" y="1351981"/>
              <a:ext cx="806086" cy="298984"/>
            </a:xfrm>
            <a:prstGeom prst="rect">
              <a:avLst/>
            </a:prstGeom>
          </p:spPr>
          <p:txBody>
            <a:bodyPr wrap="square">
              <a:spAutoFit/>
            </a:bodyPr>
            <a:lstStyle/>
            <a:p>
              <a:r>
                <a:rPr lang="en-US" sz="1050" dirty="0">
                  <a:solidFill>
                    <a:schemeClr val="bg1">
                      <a:lumMod val="50000"/>
                    </a:schemeClr>
                  </a:solidFill>
                  <a:latin typeface="Arial" pitchFamily="34" charset="0"/>
                  <a:cs typeface="Arial" pitchFamily="34" charset="0"/>
                </a:rPr>
                <a:t>On Track</a:t>
              </a:r>
            </a:p>
          </p:txBody>
        </p:sp>
        <p:sp>
          <p:nvSpPr>
            <p:cNvPr id="21" name="Oval 20"/>
            <p:cNvSpPr/>
            <p:nvPr/>
          </p:nvSpPr>
          <p:spPr>
            <a:xfrm>
              <a:off x="14485122" y="1379417"/>
              <a:ext cx="175964" cy="175964"/>
            </a:xfrm>
            <a:prstGeom prst="ellipse">
              <a:avLst/>
            </a:prstGeom>
            <a:pattFill prst="wdUpDiag">
              <a:fgClr>
                <a:srgbClr val="007FB9"/>
              </a:fgClr>
              <a:bgClr>
                <a:schemeClr val="bg1"/>
              </a:bgClr>
            </a:patt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sp>
        <p:nvSpPr>
          <p:cNvPr id="35" name="TextBox 34"/>
          <p:cNvSpPr txBox="1"/>
          <p:nvPr/>
        </p:nvSpPr>
        <p:spPr>
          <a:xfrm>
            <a:off x="1426955" y="2850619"/>
            <a:ext cx="3130977" cy="461651"/>
          </a:xfrm>
          <a:prstGeom prst="rect">
            <a:avLst/>
          </a:prstGeom>
          <a:noFill/>
        </p:spPr>
        <p:txBody>
          <a:bodyPr wrap="square" lIns="91427" tIns="45713" rIns="91427" bIns="45713" rtlCol="0">
            <a:spAutoFit/>
          </a:bodyPr>
          <a:lstStyle/>
          <a:p>
            <a:pPr marL="176188" indent="-171425">
              <a:buFont typeface="Arial" pitchFamily="34" charset="0"/>
              <a:buChar char="•"/>
            </a:pPr>
            <a:r>
              <a:rPr lang="en-US" sz="1200" dirty="0">
                <a:solidFill>
                  <a:srgbClr val="7F7F7F"/>
                </a:solidFill>
                <a:latin typeface="Arial" pitchFamily="34" charset="0"/>
                <a:cs typeface="Arial" pitchFamily="34" charset="0"/>
              </a:rPr>
              <a:t>90 day timeline for all significant domain and NBAC content input commences</a:t>
            </a:r>
          </a:p>
        </p:txBody>
      </p:sp>
      <p:sp>
        <p:nvSpPr>
          <p:cNvPr id="36" name="TextBox 35"/>
          <p:cNvSpPr txBox="1"/>
          <p:nvPr/>
        </p:nvSpPr>
        <p:spPr>
          <a:xfrm>
            <a:off x="1455091" y="3496429"/>
            <a:ext cx="3102841" cy="1754312"/>
          </a:xfrm>
          <a:prstGeom prst="rect">
            <a:avLst/>
          </a:prstGeom>
          <a:noFill/>
        </p:spPr>
        <p:txBody>
          <a:bodyPr wrap="square" lIns="91427" tIns="45713" rIns="91427" bIns="45713" rtlCol="0">
            <a:spAutoFit/>
          </a:bodyPr>
          <a:lstStyle/>
          <a:p>
            <a:pPr marL="171425" indent="-171425">
              <a:buFont typeface="Arial" pitchFamily="34" charset="0"/>
              <a:buChar char="•"/>
            </a:pPr>
            <a:r>
              <a:rPr lang="en-US" sz="1200" dirty="0">
                <a:solidFill>
                  <a:srgbClr val="7F7F7F"/>
                </a:solidFill>
                <a:latin typeface="Arial" pitchFamily="34" charset="0"/>
                <a:cs typeface="Arial" pitchFamily="34" charset="0"/>
              </a:rPr>
              <a:t>Deadline for each domain steward to declare intent to submit NIEM 3.0 </a:t>
            </a:r>
            <a:r>
              <a:rPr lang="en-US" sz="1200" dirty="0" smtClean="0">
                <a:solidFill>
                  <a:srgbClr val="7F7F7F"/>
                </a:solidFill>
                <a:latin typeface="Arial" pitchFamily="34" charset="0"/>
                <a:cs typeface="Arial" pitchFamily="34" charset="0"/>
              </a:rPr>
              <a:t>content, by:</a:t>
            </a:r>
            <a:endParaRPr lang="en-US" sz="1200" dirty="0">
              <a:solidFill>
                <a:srgbClr val="7F7F7F"/>
              </a:solidFill>
              <a:latin typeface="Arial" pitchFamily="34" charset="0"/>
              <a:cs typeface="Arial" pitchFamily="34" charset="0"/>
            </a:endParaRPr>
          </a:p>
          <a:p>
            <a:pPr marL="342851" lvl="1" indent="-171425">
              <a:buFont typeface="Arial" pitchFamily="34" charset="0"/>
              <a:buChar char="-"/>
            </a:pPr>
            <a:r>
              <a:rPr lang="en-US" sz="1200" dirty="0" smtClean="0">
                <a:solidFill>
                  <a:srgbClr val="7F7F7F"/>
                </a:solidFill>
                <a:latin typeface="Arial" pitchFamily="34" charset="0"/>
                <a:cs typeface="Arial" pitchFamily="34" charset="0"/>
              </a:rPr>
              <a:t>Opening </a:t>
            </a:r>
            <a:r>
              <a:rPr lang="en-US" sz="1200" dirty="0">
                <a:solidFill>
                  <a:srgbClr val="7F7F7F"/>
                </a:solidFill>
                <a:latin typeface="Arial" pitchFamily="34" charset="0"/>
                <a:cs typeface="Arial" pitchFamily="34" charset="0"/>
              </a:rPr>
              <a:t>NCCT issue in General Forum http://tools.niem.gov/ncct/ (preferred).</a:t>
            </a:r>
          </a:p>
          <a:p>
            <a:pPr marL="342851" lvl="1" indent="-171425">
              <a:buFont typeface="Arial" pitchFamily="34" charset="0"/>
              <a:buChar char="-"/>
            </a:pPr>
            <a:r>
              <a:rPr lang="en-US" sz="1200" dirty="0" smtClean="0">
                <a:solidFill>
                  <a:srgbClr val="7F7F7F"/>
                </a:solidFill>
                <a:latin typeface="Arial" pitchFamily="34" charset="0"/>
                <a:cs typeface="Arial" pitchFamily="34" charset="0"/>
              </a:rPr>
              <a:t>Emailing </a:t>
            </a:r>
            <a:r>
              <a:rPr lang="en-US" sz="1200" dirty="0">
                <a:solidFill>
                  <a:srgbClr val="7F7F7F"/>
                </a:solidFill>
                <a:latin typeface="Arial" pitchFamily="34" charset="0"/>
                <a:cs typeface="Arial" pitchFamily="34" charset="0"/>
              </a:rPr>
              <a:t>to niem-comments@lists.gatech.edu (</a:t>
            </a:r>
            <a:r>
              <a:rPr lang="en-US" sz="1200" dirty="0" smtClean="0">
                <a:solidFill>
                  <a:srgbClr val="7F7F7F"/>
                </a:solidFill>
                <a:latin typeface="Arial" pitchFamily="34" charset="0"/>
                <a:cs typeface="Arial" pitchFamily="34" charset="0"/>
              </a:rPr>
              <a:t>GTRI will </a:t>
            </a:r>
            <a:r>
              <a:rPr lang="en-US" sz="1200" dirty="0">
                <a:solidFill>
                  <a:srgbClr val="7F7F7F"/>
                </a:solidFill>
                <a:latin typeface="Arial" pitchFamily="34" charset="0"/>
                <a:cs typeface="Arial" pitchFamily="34" charset="0"/>
              </a:rPr>
              <a:t>record NCCT issue)</a:t>
            </a:r>
          </a:p>
        </p:txBody>
      </p:sp>
      <p:sp>
        <p:nvSpPr>
          <p:cNvPr id="37" name="Rectangle 36"/>
          <p:cNvSpPr/>
          <p:nvPr/>
        </p:nvSpPr>
        <p:spPr>
          <a:xfrm>
            <a:off x="167702" y="5301235"/>
            <a:ext cx="1258547" cy="930773"/>
          </a:xfrm>
          <a:prstGeom prst="rect">
            <a:avLst/>
          </a:prstGeom>
          <a:solidFill>
            <a:srgbClr val="1F497D"/>
          </a:solidFill>
          <a:ln>
            <a:solidFill>
              <a:srgbClr val="1F497D"/>
            </a:solidFill>
          </a:ln>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rtlCol="0" anchor="ctr"/>
          <a:lstStyle/>
          <a:p>
            <a:pPr algn="ctr"/>
            <a:r>
              <a:rPr lang="en-US" sz="1200" b="1" dirty="0">
                <a:latin typeface="Arial" pitchFamily="34" charset="0"/>
                <a:cs typeface="Arial" pitchFamily="34" charset="0"/>
              </a:rPr>
              <a:t>Harmonization Workshop</a:t>
            </a:r>
          </a:p>
          <a:p>
            <a:pPr algn="ctr"/>
            <a:r>
              <a:rPr lang="en-US" sz="1200" b="1" dirty="0">
                <a:latin typeface="Arial" pitchFamily="34" charset="0"/>
                <a:cs typeface="Arial" pitchFamily="34" charset="0"/>
              </a:rPr>
              <a:t>(09/18/12)</a:t>
            </a:r>
          </a:p>
        </p:txBody>
      </p:sp>
      <p:sp>
        <p:nvSpPr>
          <p:cNvPr id="38" name="TextBox 37"/>
          <p:cNvSpPr txBox="1"/>
          <p:nvPr/>
        </p:nvSpPr>
        <p:spPr>
          <a:xfrm>
            <a:off x="1426958" y="5458369"/>
            <a:ext cx="3130978" cy="646317"/>
          </a:xfrm>
          <a:prstGeom prst="rect">
            <a:avLst/>
          </a:prstGeom>
          <a:noFill/>
        </p:spPr>
        <p:txBody>
          <a:bodyPr wrap="square" lIns="91427" tIns="45713" rIns="91427" bIns="45713" rtlCol="0">
            <a:spAutoFit/>
          </a:bodyPr>
          <a:lstStyle/>
          <a:p>
            <a:pPr marL="176188" indent="-171425">
              <a:buFont typeface="Arial" pitchFamily="34" charset="0"/>
              <a:buChar char="•"/>
            </a:pPr>
            <a:r>
              <a:rPr lang="en-US" sz="1200" dirty="0">
                <a:solidFill>
                  <a:srgbClr val="7F7F7F"/>
                </a:solidFill>
                <a:latin typeface="Arial" pitchFamily="34" charset="0"/>
                <a:cs typeface="Arial" pitchFamily="34" charset="0"/>
              </a:rPr>
              <a:t>The workshop is designed to increase knowledge and understanding of the harmonization process</a:t>
            </a:r>
          </a:p>
        </p:txBody>
      </p:sp>
      <p:sp>
        <p:nvSpPr>
          <p:cNvPr id="39" name="Rectangle 38"/>
          <p:cNvSpPr/>
          <p:nvPr/>
        </p:nvSpPr>
        <p:spPr>
          <a:xfrm>
            <a:off x="5961496" y="2764225"/>
            <a:ext cx="3004704" cy="646317"/>
          </a:xfrm>
          <a:prstGeom prst="rect">
            <a:avLst/>
          </a:prstGeom>
        </p:spPr>
        <p:txBody>
          <a:bodyPr wrap="square" lIns="91427" tIns="45713" rIns="91427" bIns="45713">
            <a:spAutoFit/>
          </a:bodyPr>
          <a:lstStyle/>
          <a:p>
            <a:pPr marL="176188" indent="-171425">
              <a:buFont typeface="Arial" pitchFamily="34" charset="0"/>
              <a:buChar char="•"/>
            </a:pPr>
            <a:r>
              <a:rPr lang="en-US" sz="1200" dirty="0">
                <a:solidFill>
                  <a:srgbClr val="7F7F7F"/>
                </a:solidFill>
                <a:latin typeface="Arial" pitchFamily="34" charset="0"/>
                <a:cs typeface="Arial" pitchFamily="34" charset="0"/>
              </a:rPr>
              <a:t>Brings emerging domains together to share lessons learned and seek advice for overcoming challenges</a:t>
            </a:r>
          </a:p>
        </p:txBody>
      </p:sp>
      <p:sp>
        <p:nvSpPr>
          <p:cNvPr id="40" name="Rectangle 39"/>
          <p:cNvSpPr/>
          <p:nvPr/>
        </p:nvSpPr>
        <p:spPr>
          <a:xfrm>
            <a:off x="5961495" y="4110037"/>
            <a:ext cx="3004705" cy="646317"/>
          </a:xfrm>
          <a:prstGeom prst="rect">
            <a:avLst/>
          </a:prstGeom>
        </p:spPr>
        <p:txBody>
          <a:bodyPr wrap="square" lIns="91427" tIns="45713" rIns="91427" bIns="45713">
            <a:spAutoFit/>
          </a:bodyPr>
          <a:lstStyle/>
          <a:p>
            <a:pPr marL="176188" indent="-171425">
              <a:buFont typeface="Arial" pitchFamily="34" charset="0"/>
              <a:buChar char="•"/>
            </a:pPr>
            <a:r>
              <a:rPr lang="en-US" sz="1200" dirty="0">
                <a:solidFill>
                  <a:srgbClr val="7F7F7F"/>
                </a:solidFill>
                <a:latin typeface="Arial" pitchFamily="34" charset="0"/>
                <a:cs typeface="Arial" pitchFamily="34" charset="0"/>
              </a:rPr>
              <a:t>Deadline for all code lists to be submitted to GTRI to be included in 3.0 Release</a:t>
            </a:r>
          </a:p>
        </p:txBody>
      </p:sp>
      <p:sp>
        <p:nvSpPr>
          <p:cNvPr id="41" name="Rectangle 40"/>
          <p:cNvSpPr/>
          <p:nvPr/>
        </p:nvSpPr>
        <p:spPr>
          <a:xfrm>
            <a:off x="5961498" y="4978378"/>
            <a:ext cx="3004702" cy="1569646"/>
          </a:xfrm>
          <a:prstGeom prst="rect">
            <a:avLst/>
          </a:prstGeom>
        </p:spPr>
        <p:txBody>
          <a:bodyPr wrap="square" lIns="91427" tIns="45713" rIns="91427" bIns="45713">
            <a:spAutoFit/>
          </a:bodyPr>
          <a:lstStyle/>
          <a:p>
            <a:pPr marL="176188" indent="-171425">
              <a:buFont typeface="Arial" pitchFamily="34" charset="0"/>
              <a:buChar char="•"/>
            </a:pPr>
            <a:r>
              <a:rPr lang="en-US" sz="1200" dirty="0">
                <a:solidFill>
                  <a:srgbClr val="7F7F7F"/>
                </a:solidFill>
                <a:latin typeface="Arial" pitchFamily="34" charset="0"/>
                <a:cs typeface="Arial" pitchFamily="34" charset="0"/>
              </a:rPr>
              <a:t>All domain/NBAC input to NIEM 3.0 from change requests and new content </a:t>
            </a:r>
            <a:r>
              <a:rPr lang="en-US" sz="1200" b="1" dirty="0">
                <a:solidFill>
                  <a:srgbClr val="7F7F7F"/>
                </a:solidFill>
                <a:latin typeface="Arial" pitchFamily="34" charset="0"/>
                <a:cs typeface="Arial" pitchFamily="34" charset="0"/>
              </a:rPr>
              <a:t>MUST </a:t>
            </a:r>
            <a:r>
              <a:rPr lang="en-US" sz="1200" b="1" dirty="0" smtClean="0">
                <a:solidFill>
                  <a:srgbClr val="7F7F7F"/>
                </a:solidFill>
                <a:latin typeface="Arial" pitchFamily="34" charset="0"/>
                <a:cs typeface="Arial" pitchFamily="34" charset="0"/>
              </a:rPr>
              <a:t>QUALIFY </a:t>
            </a:r>
            <a:r>
              <a:rPr lang="en-US" sz="1200" dirty="0" smtClean="0">
                <a:solidFill>
                  <a:srgbClr val="7F7F7F"/>
                </a:solidFill>
                <a:latin typeface="Arial" pitchFamily="34" charset="0"/>
                <a:cs typeface="Arial" pitchFamily="34" charset="0"/>
              </a:rPr>
              <a:t>by </a:t>
            </a:r>
            <a:r>
              <a:rPr lang="en-US" sz="1200" dirty="0">
                <a:solidFill>
                  <a:srgbClr val="7F7F7F"/>
                </a:solidFill>
                <a:latin typeface="Arial" pitchFamily="34" charset="0"/>
                <a:cs typeface="Arial" pitchFamily="34" charset="0"/>
              </a:rPr>
              <a:t>this date</a:t>
            </a:r>
          </a:p>
          <a:p>
            <a:pPr marL="176188" indent="-171425">
              <a:buFont typeface="Arial" pitchFamily="34" charset="0"/>
              <a:buChar char="•"/>
            </a:pPr>
            <a:r>
              <a:rPr lang="en-US" sz="1200" dirty="0" smtClean="0">
                <a:solidFill>
                  <a:srgbClr val="7F7F7F"/>
                </a:solidFill>
                <a:latin typeface="Arial" pitchFamily="34" charset="0"/>
                <a:cs typeface="Arial" pitchFamily="34" charset="0"/>
              </a:rPr>
              <a:t>Content that </a:t>
            </a:r>
            <a:r>
              <a:rPr lang="en-US" sz="1200" dirty="0">
                <a:solidFill>
                  <a:srgbClr val="7F7F7F"/>
                </a:solidFill>
                <a:latin typeface="Arial" pitchFamily="34" charset="0"/>
                <a:cs typeface="Arial" pitchFamily="34" charset="0"/>
              </a:rPr>
              <a:t>cannot </a:t>
            </a:r>
            <a:r>
              <a:rPr lang="en-US" sz="1200" dirty="0" smtClean="0">
                <a:solidFill>
                  <a:srgbClr val="7F7F7F"/>
                </a:solidFill>
                <a:latin typeface="Arial" pitchFamily="34" charset="0"/>
                <a:cs typeface="Arial" pitchFamily="34" charset="0"/>
              </a:rPr>
              <a:t>meet </a:t>
            </a:r>
            <a:r>
              <a:rPr lang="en-US" sz="1200" dirty="0">
                <a:solidFill>
                  <a:srgbClr val="7F7F7F"/>
                </a:solidFill>
                <a:latin typeface="Arial" pitchFamily="34" charset="0"/>
                <a:cs typeface="Arial" pitchFamily="34" charset="0"/>
              </a:rPr>
              <a:t>the deadline will be pushed to next spiral release (e.g. beta1), a future release (e.g. 3.1), or PMO may slip the schedule </a:t>
            </a:r>
            <a:r>
              <a:rPr lang="en-US" sz="1200" dirty="0" smtClean="0">
                <a:solidFill>
                  <a:srgbClr val="7F7F7F"/>
                </a:solidFill>
                <a:latin typeface="Arial" pitchFamily="34" charset="0"/>
                <a:cs typeface="Arial" pitchFamily="34" charset="0"/>
              </a:rPr>
              <a:t>day-for-day</a:t>
            </a:r>
            <a:endParaRPr lang="en-US" sz="1200" dirty="0">
              <a:solidFill>
                <a:srgbClr val="7F7F7F"/>
              </a:solidFill>
              <a:latin typeface="Arial" pitchFamily="34" charset="0"/>
              <a:cs typeface="Arial" pitchFamily="34" charset="0"/>
            </a:endParaRPr>
          </a:p>
        </p:txBody>
      </p:sp>
      <p:sp>
        <p:nvSpPr>
          <p:cNvPr id="42" name="Rectangle 41"/>
          <p:cNvSpPr/>
          <p:nvPr/>
        </p:nvSpPr>
        <p:spPr>
          <a:xfrm>
            <a:off x="167701" y="3958472"/>
            <a:ext cx="1258547" cy="930773"/>
          </a:xfrm>
          <a:prstGeom prst="rect">
            <a:avLst/>
          </a:prstGeom>
          <a:solidFill>
            <a:srgbClr val="1F497D"/>
          </a:solidFill>
          <a:ln>
            <a:solidFill>
              <a:srgbClr val="1F497D"/>
            </a:solidFill>
          </a:ln>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rtlCol="0" anchor="ctr"/>
          <a:lstStyle/>
          <a:p>
            <a:pPr algn="ctr"/>
            <a:r>
              <a:rPr lang="en-US" sz="1200" b="1" dirty="0">
                <a:latin typeface="Arial" pitchFamily="34" charset="0"/>
                <a:cs typeface="Arial" pitchFamily="34" charset="0"/>
              </a:rPr>
              <a:t>Intent to Submit Content</a:t>
            </a:r>
          </a:p>
          <a:p>
            <a:pPr algn="ctr"/>
            <a:r>
              <a:rPr lang="en-US" sz="1200" b="1" dirty="0">
                <a:latin typeface="Arial" pitchFamily="34" charset="0"/>
                <a:cs typeface="Arial" pitchFamily="34" charset="0"/>
              </a:rPr>
              <a:t>(09/14/12)</a:t>
            </a:r>
          </a:p>
        </p:txBody>
      </p:sp>
      <p:sp>
        <p:nvSpPr>
          <p:cNvPr id="43" name="Rectangle 42"/>
          <p:cNvSpPr/>
          <p:nvPr/>
        </p:nvSpPr>
        <p:spPr>
          <a:xfrm>
            <a:off x="144980" y="2615709"/>
            <a:ext cx="1258547" cy="930773"/>
          </a:xfrm>
          <a:prstGeom prst="rect">
            <a:avLst/>
          </a:prstGeom>
          <a:solidFill>
            <a:srgbClr val="1F497D"/>
          </a:solidFill>
          <a:ln>
            <a:solidFill>
              <a:srgbClr val="1F497D"/>
            </a:solidFill>
          </a:ln>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rtlCol="0" anchor="ctr"/>
          <a:lstStyle/>
          <a:p>
            <a:pPr algn="ctr"/>
            <a:r>
              <a:rPr lang="en-US" sz="1200" b="1" dirty="0">
                <a:latin typeface="Arial" pitchFamily="34" charset="0"/>
                <a:cs typeface="Arial" pitchFamily="34" charset="0"/>
              </a:rPr>
              <a:t>NIEM 3.0 Kick-off</a:t>
            </a:r>
          </a:p>
          <a:p>
            <a:pPr algn="ctr"/>
            <a:r>
              <a:rPr lang="en-US" sz="1200" b="1" dirty="0">
                <a:latin typeface="Arial" pitchFamily="34" charset="0"/>
                <a:cs typeface="Arial" pitchFamily="34" charset="0"/>
              </a:rPr>
              <a:t>(08/29/12)</a:t>
            </a:r>
          </a:p>
        </p:txBody>
      </p:sp>
      <p:sp>
        <p:nvSpPr>
          <p:cNvPr id="44" name="Rectangle 43"/>
          <p:cNvSpPr/>
          <p:nvPr/>
        </p:nvSpPr>
        <p:spPr>
          <a:xfrm>
            <a:off x="4786884" y="2615709"/>
            <a:ext cx="1170432" cy="930773"/>
          </a:xfrm>
          <a:prstGeom prst="rect">
            <a:avLst/>
          </a:prstGeom>
          <a:solidFill>
            <a:srgbClr val="1F497D"/>
          </a:solidFill>
          <a:ln>
            <a:solidFill>
              <a:srgbClr val="1F497D"/>
            </a:solidFill>
          </a:ln>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rtlCol="0" anchor="ctr"/>
          <a:lstStyle/>
          <a:p>
            <a:pPr algn="ctr"/>
            <a:r>
              <a:rPr lang="en-US" sz="1200" b="1" dirty="0">
                <a:latin typeface="Arial" pitchFamily="34" charset="0"/>
                <a:cs typeface="Arial" pitchFamily="34" charset="0"/>
              </a:rPr>
              <a:t>Emerging Domain Roundtable</a:t>
            </a:r>
          </a:p>
          <a:p>
            <a:pPr algn="ctr"/>
            <a:r>
              <a:rPr lang="en-US" sz="1200" b="1" dirty="0" smtClean="0">
                <a:latin typeface="Arial" pitchFamily="34" charset="0"/>
                <a:cs typeface="Arial" pitchFamily="34" charset="0"/>
              </a:rPr>
              <a:t>(TBD)</a:t>
            </a:r>
            <a:endParaRPr lang="en-US" sz="1200" b="1" dirty="0">
              <a:latin typeface="Arial" pitchFamily="34" charset="0"/>
              <a:cs typeface="Arial" pitchFamily="34" charset="0"/>
            </a:endParaRPr>
          </a:p>
        </p:txBody>
      </p:sp>
      <p:sp>
        <p:nvSpPr>
          <p:cNvPr id="45" name="Rectangle 44"/>
          <p:cNvSpPr/>
          <p:nvPr/>
        </p:nvSpPr>
        <p:spPr>
          <a:xfrm>
            <a:off x="4786884" y="3958472"/>
            <a:ext cx="1170432" cy="930773"/>
          </a:xfrm>
          <a:prstGeom prst="rect">
            <a:avLst/>
          </a:prstGeom>
          <a:solidFill>
            <a:srgbClr val="1F497D"/>
          </a:solidFill>
          <a:ln>
            <a:solidFill>
              <a:srgbClr val="1F497D"/>
            </a:solidFill>
          </a:ln>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rtlCol="0" anchor="ctr"/>
          <a:lstStyle/>
          <a:p>
            <a:pPr algn="ctr"/>
            <a:r>
              <a:rPr lang="en-US" sz="1200" b="1" dirty="0">
                <a:latin typeface="Arial" pitchFamily="34" charset="0"/>
                <a:cs typeface="Arial" pitchFamily="34" charset="0"/>
              </a:rPr>
              <a:t>Deadline for Code List Updates</a:t>
            </a:r>
          </a:p>
          <a:p>
            <a:pPr algn="ctr"/>
            <a:r>
              <a:rPr lang="en-US" sz="1200" b="1" dirty="0">
                <a:latin typeface="Arial" pitchFamily="34" charset="0"/>
                <a:cs typeface="Arial" pitchFamily="34" charset="0"/>
              </a:rPr>
              <a:t>(11/15/12)</a:t>
            </a:r>
          </a:p>
        </p:txBody>
      </p:sp>
      <p:sp>
        <p:nvSpPr>
          <p:cNvPr id="46" name="Rectangle 45"/>
          <p:cNvSpPr/>
          <p:nvPr/>
        </p:nvSpPr>
        <p:spPr>
          <a:xfrm>
            <a:off x="4786882" y="5301235"/>
            <a:ext cx="1170432" cy="930773"/>
          </a:xfrm>
          <a:prstGeom prst="rect">
            <a:avLst/>
          </a:prstGeom>
          <a:solidFill>
            <a:srgbClr val="1F497D"/>
          </a:solidFill>
          <a:ln>
            <a:solidFill>
              <a:srgbClr val="1F497D"/>
            </a:solidFill>
          </a:ln>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rtlCol="0" anchor="ctr"/>
          <a:lstStyle/>
          <a:p>
            <a:pPr algn="ctr"/>
            <a:r>
              <a:rPr lang="en-US" sz="1200" b="1" dirty="0">
                <a:latin typeface="Arial" pitchFamily="34" charset="0"/>
                <a:cs typeface="Arial" pitchFamily="34" charset="0"/>
              </a:rPr>
              <a:t>90 Day Timeline  Elapses</a:t>
            </a:r>
          </a:p>
          <a:p>
            <a:pPr algn="ctr"/>
            <a:r>
              <a:rPr lang="en-US" sz="1200" b="1" dirty="0">
                <a:latin typeface="Arial" pitchFamily="34" charset="0"/>
                <a:cs typeface="Arial" pitchFamily="34" charset="0"/>
              </a:rPr>
              <a:t>(11/30/12)</a:t>
            </a:r>
          </a:p>
        </p:txBody>
      </p:sp>
    </p:spTree>
    <p:extLst>
      <p:ext uri="{BB962C8B-B14F-4D97-AF65-F5344CB8AC3E}">
        <p14:creationId xmlns:p14="http://schemas.microsoft.com/office/powerpoint/2010/main" val="114462340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170" name="Picture 2" descr="C:\Users\Cory-c\Documents\Standards\NIEM\Community\Harmonization\NIEM VehicleTyp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14"/>
            <a:ext cx="10995741" cy="840725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ular Callout 3"/>
          <p:cNvSpPr/>
          <p:nvPr/>
        </p:nvSpPr>
        <p:spPr bwMode="auto">
          <a:xfrm>
            <a:off x="7414054" y="-514"/>
            <a:ext cx="1729946" cy="1502307"/>
          </a:xfrm>
          <a:prstGeom prst="wedgeRectCallout">
            <a:avLst/>
          </a:prstGeom>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p:spPr>
        <p:style>
          <a:lnRef idx="1">
            <a:schemeClr val="dk1"/>
          </a:lnRef>
          <a:fillRef idx="2">
            <a:schemeClr val="dk1"/>
          </a:fillRef>
          <a:effectRef idx="1">
            <a:schemeClr val="dk1"/>
          </a:effectRef>
          <a:fontRef idx="minor">
            <a:schemeClr val="dk1"/>
          </a:fontRef>
        </p:style>
        <p:txBody>
          <a:bodyPr tIns="91440" rtlCol="0" anchor="t" anchorCtr="0"/>
          <a:lstStyle/>
          <a:p>
            <a:pPr algn="ctr" fontAlgn="auto">
              <a:lnSpc>
                <a:spcPct val="90000"/>
              </a:lnSpc>
              <a:spcBef>
                <a:spcPts val="0"/>
              </a:spcBef>
              <a:spcAft>
                <a:spcPts val="0"/>
              </a:spcAft>
            </a:pPr>
            <a:r>
              <a:rPr lang="en-US" sz="2100" b="1" spc="-50" dirty="0" smtClean="0">
                <a:solidFill>
                  <a:srgbClr val="304776"/>
                </a:solidFill>
                <a:latin typeface="Arial"/>
                <a:cs typeface="Arial"/>
              </a:rPr>
              <a:t>Repository view for community interaction</a:t>
            </a:r>
          </a:p>
        </p:txBody>
      </p:sp>
      <p:sp>
        <p:nvSpPr>
          <p:cNvPr id="3" name="Slide Number Placeholder 2"/>
          <p:cNvSpPr>
            <a:spLocks noGrp="1"/>
          </p:cNvSpPr>
          <p:nvPr>
            <p:ph type="sldNum" sz="quarter" idx="4"/>
          </p:nvPr>
        </p:nvSpPr>
        <p:spPr/>
        <p:txBody>
          <a:bodyPr/>
          <a:lstStyle/>
          <a:p>
            <a:fld id="{DE814A3B-586F-6741-A578-6A3C03C31D10}" type="slidenum">
              <a:rPr lang="en-US" smtClean="0"/>
              <a:pPr/>
              <a:t>70</a:t>
            </a:fld>
            <a:endParaRPr lang="en-US" dirty="0"/>
          </a:p>
        </p:txBody>
      </p:sp>
    </p:spTree>
    <p:extLst>
      <p:ext uri="{BB962C8B-B14F-4D97-AF65-F5344CB8AC3E}">
        <p14:creationId xmlns:p14="http://schemas.microsoft.com/office/powerpoint/2010/main" val="187449777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Model driven Process Is:</a:t>
            </a:r>
            <a:endParaRPr lang="en-US" dirty="0"/>
          </a:p>
        </p:txBody>
      </p:sp>
      <p:sp>
        <p:nvSpPr>
          <p:cNvPr id="6" name="Content Placeholder 5"/>
          <p:cNvSpPr>
            <a:spLocks noGrp="1"/>
          </p:cNvSpPr>
          <p:nvPr>
            <p:ph sz="quarter" idx="11"/>
          </p:nvPr>
        </p:nvSpPr>
        <p:spPr/>
        <p:txBody>
          <a:bodyPr/>
          <a:lstStyle/>
          <a:p>
            <a:r>
              <a:rPr lang="en-US" dirty="0" smtClean="0"/>
              <a:t>Visual</a:t>
            </a:r>
          </a:p>
          <a:p>
            <a:r>
              <a:rPr lang="en-US" dirty="0" smtClean="0"/>
              <a:t>More Understandable (but not simplistic)</a:t>
            </a:r>
          </a:p>
          <a:p>
            <a:r>
              <a:rPr lang="en-US" dirty="0" smtClean="0"/>
              <a:t>Collaborative</a:t>
            </a:r>
          </a:p>
          <a:p>
            <a:r>
              <a:rPr lang="en-US" dirty="0" smtClean="0"/>
              <a:t>Manageable &amp; Traceable</a:t>
            </a:r>
          </a:p>
          <a:p>
            <a:r>
              <a:rPr lang="en-US" dirty="0" smtClean="0"/>
              <a:t>Automated</a:t>
            </a:r>
          </a:p>
          <a:p>
            <a:endParaRPr lang="en-US" dirty="0"/>
          </a:p>
        </p:txBody>
      </p:sp>
    </p:spTree>
    <p:extLst>
      <p:ext uri="{BB962C8B-B14F-4D97-AF65-F5344CB8AC3E}">
        <p14:creationId xmlns:p14="http://schemas.microsoft.com/office/powerpoint/2010/main" val="291754719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5"/>
          <p:cNvSpPr txBox="1">
            <a:spLocks/>
          </p:cNvSpPr>
          <p:nvPr/>
        </p:nvSpPr>
        <p:spPr>
          <a:xfrm>
            <a:off x="917868" y="2818735"/>
            <a:ext cx="7332277" cy="2874428"/>
          </a:xfrm>
          <a:prstGeom prst="rect">
            <a:avLst/>
          </a:prstGeom>
        </p:spPr>
        <p:txBody>
          <a:bodyPr/>
          <a:lst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indent="0" algn="ctr">
              <a:buNone/>
            </a:pPr>
            <a:r>
              <a:rPr lang="en-US" sz="1800" b="1" dirty="0" smtClean="0"/>
              <a:t>Information </a:t>
            </a:r>
            <a:r>
              <a:rPr lang="en-US" sz="1800" b="1" dirty="0"/>
              <a:t>on </a:t>
            </a:r>
            <a:r>
              <a:rPr lang="en-US" sz="1800" b="1" dirty="0" smtClean="0"/>
              <a:t>NIEM-UML</a:t>
            </a:r>
            <a:endParaRPr lang="en-US" sz="1800" b="1" dirty="0"/>
          </a:p>
          <a:p>
            <a:pPr marL="0" lvl="1" indent="0" algn="ctr">
              <a:buNone/>
            </a:pPr>
            <a:r>
              <a:rPr lang="en-US" sz="1800" b="1" dirty="0" smtClean="0">
                <a:hlinkClick r:id="rId3"/>
              </a:rPr>
              <a:t>http://niem-uml.org</a:t>
            </a:r>
            <a:endParaRPr lang="en-US" sz="1800" b="1" dirty="0" smtClean="0"/>
          </a:p>
          <a:p>
            <a:pPr marL="0" lvl="1" indent="0" algn="ctr">
              <a:buNone/>
            </a:pPr>
            <a:endParaRPr lang="en-US" sz="1800" b="1" dirty="0" smtClean="0"/>
          </a:p>
          <a:p>
            <a:pPr marL="0" lvl="1" indent="0" algn="ctr">
              <a:buNone/>
            </a:pPr>
            <a:r>
              <a:rPr lang="en-US" sz="1800" b="1" dirty="0"/>
              <a:t>Information on </a:t>
            </a:r>
            <a:r>
              <a:rPr lang="en-US" sz="1800" b="1" dirty="0" err="1" smtClean="0"/>
              <a:t>Magicdraw’s</a:t>
            </a:r>
            <a:r>
              <a:rPr lang="en-US" sz="1800" b="1" dirty="0" smtClean="0"/>
              <a:t> Cameo NIEM-UML Product</a:t>
            </a:r>
            <a:endParaRPr lang="en-US" sz="1800" b="1" dirty="0"/>
          </a:p>
          <a:p>
            <a:pPr marL="0" lvl="1" indent="0" algn="ctr">
              <a:buNone/>
            </a:pPr>
            <a:r>
              <a:rPr lang="en-US" sz="1800" b="1" dirty="0">
                <a:hlinkClick r:id="rId4"/>
              </a:rPr>
              <a:t>http://</a:t>
            </a:r>
            <a:r>
              <a:rPr lang="en-US" sz="1800" b="1" dirty="0" smtClean="0">
                <a:hlinkClick r:id="rId4"/>
              </a:rPr>
              <a:t>www.nomagic.com/products/magicdraw-addons/cameo-niem-plugin.html</a:t>
            </a:r>
            <a:endParaRPr lang="en-US" sz="1800" b="1" dirty="0" smtClean="0"/>
          </a:p>
          <a:p>
            <a:pPr marL="0" lvl="1" indent="0" algn="ctr">
              <a:buNone/>
            </a:pPr>
            <a:endParaRPr lang="en-US" sz="1800" dirty="0" smtClean="0">
              <a:solidFill>
                <a:srgbClr val="949C9D"/>
              </a:solidFill>
            </a:endParaRPr>
          </a:p>
        </p:txBody>
      </p:sp>
      <p:pic>
        <p:nvPicPr>
          <p:cNvPr id="5" name="Picture 4" descr="Sign-Info-ic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3646" y="1084004"/>
            <a:ext cx="1516709" cy="1516709"/>
          </a:xfrm>
          <a:prstGeom prst="rect">
            <a:avLst/>
          </a:prstGeom>
        </p:spPr>
      </p:pic>
      <p:pic>
        <p:nvPicPr>
          <p:cNvPr id="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50493" y="5248320"/>
            <a:ext cx="2867025"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97624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Harmonization process</a:t>
            </a:r>
            <a:endParaRPr lang="en-US" dirty="0"/>
          </a:p>
        </p:txBody>
      </p:sp>
      <p:sp>
        <p:nvSpPr>
          <p:cNvPr id="3" name="Content Placeholder 2"/>
          <p:cNvSpPr>
            <a:spLocks noGrp="1"/>
          </p:cNvSpPr>
          <p:nvPr>
            <p:ph sz="quarter" idx="11"/>
          </p:nvPr>
        </p:nvSpPr>
        <p:spPr>
          <a:xfrm>
            <a:off x="457200" y="2533672"/>
            <a:ext cx="8229600" cy="3539582"/>
          </a:xfrm>
        </p:spPr>
        <p:txBody>
          <a:bodyPr>
            <a:noAutofit/>
          </a:bodyPr>
          <a:lstStyle/>
          <a:p>
            <a:pPr>
              <a:buFont typeface="+mj-lt"/>
              <a:buAutoNum type="arabicPeriod"/>
            </a:pPr>
            <a:r>
              <a:rPr lang="en-US" sz="1800" dirty="0" smtClean="0"/>
              <a:t>Issue identified and entered into the online NCCT tool</a:t>
            </a:r>
          </a:p>
          <a:p>
            <a:pPr lvl="1"/>
            <a:r>
              <a:rPr lang="en-US" sz="1400" dirty="0" smtClean="0"/>
              <a:t>GTRI </a:t>
            </a:r>
            <a:r>
              <a:rPr lang="en-US" sz="1400" dirty="0"/>
              <a:t>conducts initial assessment on new </a:t>
            </a:r>
            <a:r>
              <a:rPr lang="en-US" sz="1400" dirty="0" smtClean="0"/>
              <a:t>issues and prepares and distributes harmonization meeting agenda containing issue and brief description</a:t>
            </a:r>
            <a:endParaRPr lang="en-US" sz="1800" dirty="0" smtClean="0"/>
          </a:p>
          <a:p>
            <a:pPr>
              <a:buFont typeface="+mj-lt"/>
              <a:buAutoNum type="arabicPeriod"/>
            </a:pPr>
            <a:r>
              <a:rPr lang="en-US" sz="1800" dirty="0" smtClean="0"/>
              <a:t>Issue triaged and “assigned” to applicable participants</a:t>
            </a:r>
          </a:p>
          <a:p>
            <a:pPr lvl="1"/>
            <a:r>
              <a:rPr lang="en-US" sz="1400" dirty="0"/>
              <a:t>During the harmonization </a:t>
            </a:r>
            <a:r>
              <a:rPr lang="en-US" sz="1400" dirty="0" smtClean="0"/>
              <a:t>call, the </a:t>
            </a:r>
            <a:r>
              <a:rPr lang="en-US" sz="1400" dirty="0"/>
              <a:t>issue is reviewed by all participants and assigned to a tiger team consisting of </a:t>
            </a:r>
            <a:r>
              <a:rPr lang="en-US" sz="1400" dirty="0" smtClean="0"/>
              <a:t>NBAC member(s) </a:t>
            </a:r>
            <a:r>
              <a:rPr lang="en-US" sz="1400" dirty="0"/>
              <a:t>with knowledge, </a:t>
            </a:r>
            <a:r>
              <a:rPr lang="en-US" sz="1400" dirty="0" smtClean="0"/>
              <a:t>expertise, </a:t>
            </a:r>
            <a:r>
              <a:rPr lang="en-US" sz="1400" dirty="0"/>
              <a:t>or vested </a:t>
            </a:r>
            <a:r>
              <a:rPr lang="en-US" sz="1400" dirty="0" smtClean="0"/>
              <a:t>interest </a:t>
            </a:r>
            <a:r>
              <a:rPr lang="en-US" sz="1400" dirty="0"/>
              <a:t>in the issue resolution</a:t>
            </a:r>
          </a:p>
          <a:p>
            <a:pPr>
              <a:buFont typeface="+mj-lt"/>
              <a:buAutoNum type="arabicPeriod"/>
            </a:pPr>
            <a:r>
              <a:rPr lang="en-US" sz="1800" dirty="0"/>
              <a:t>Issue resolution worked by tiger team </a:t>
            </a:r>
          </a:p>
          <a:p>
            <a:pPr lvl="1"/>
            <a:r>
              <a:rPr lang="en-US" sz="1400" dirty="0"/>
              <a:t>The tiger team works offline to resolve the issue and posts the recommended resolution in NCCT</a:t>
            </a:r>
          </a:p>
          <a:p>
            <a:pPr>
              <a:buFont typeface="+mj-lt"/>
              <a:buAutoNum type="arabicPeriod"/>
            </a:pPr>
            <a:r>
              <a:rPr lang="en-US" sz="1800" dirty="0"/>
              <a:t>Proposed resolution is </a:t>
            </a:r>
            <a:r>
              <a:rPr lang="en-US" sz="1800" dirty="0" smtClean="0"/>
              <a:t>evaluated</a:t>
            </a:r>
            <a:endParaRPr lang="en-US" sz="1800" dirty="0"/>
          </a:p>
          <a:p>
            <a:pPr lvl="1"/>
            <a:r>
              <a:rPr lang="en-US" sz="1400" dirty="0"/>
              <a:t>The recommended resolution is reviewed by the NBAC and or accepted, rejected, or deferred for more information during the harmonization call</a:t>
            </a:r>
          </a:p>
        </p:txBody>
      </p:sp>
      <p:graphicFrame>
        <p:nvGraphicFramePr>
          <p:cNvPr id="4" name="Diagram 3"/>
          <p:cNvGraphicFramePr/>
          <p:nvPr>
            <p:extLst>
              <p:ext uri="{D42A27DB-BD31-4B8C-83A1-F6EECF244321}">
                <p14:modId xmlns:p14="http://schemas.microsoft.com/office/powerpoint/2010/main" val="3348149390"/>
              </p:ext>
            </p:extLst>
          </p:nvPr>
        </p:nvGraphicFramePr>
        <p:xfrm>
          <a:off x="1364776" y="1004627"/>
          <a:ext cx="6414448" cy="14640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438736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Harmonization responsibilities</a:t>
            </a:r>
            <a:endParaRPr lang="en-US" dirty="0"/>
          </a:p>
        </p:txBody>
      </p:sp>
      <p:sp>
        <p:nvSpPr>
          <p:cNvPr id="4" name="Rectangle 3"/>
          <p:cNvSpPr/>
          <p:nvPr/>
        </p:nvSpPr>
        <p:spPr>
          <a:xfrm>
            <a:off x="220959" y="2083117"/>
            <a:ext cx="4007438" cy="2554531"/>
          </a:xfrm>
          <a:prstGeom prst="rect">
            <a:avLst/>
          </a:prstGeom>
        </p:spPr>
        <p:txBody>
          <a:bodyPr wrap="square" lIns="91427" tIns="45713" rIns="91427" bIns="45713">
            <a:spAutoFit/>
          </a:bodyPr>
          <a:lstStyle/>
          <a:p>
            <a:pPr marL="171425" indent="-171425">
              <a:buFont typeface="Arial" pitchFamily="34" charset="0"/>
              <a:buChar char="•"/>
            </a:pPr>
            <a:r>
              <a:rPr lang="en-US" sz="1600" dirty="0" smtClean="0">
                <a:solidFill>
                  <a:srgbClr val="7F7F7F"/>
                </a:solidFill>
                <a:latin typeface="Arial" pitchFamily="34" charset="0"/>
                <a:cs typeface="Arial" pitchFamily="34" charset="0"/>
              </a:rPr>
              <a:t>Resolve </a:t>
            </a:r>
            <a:r>
              <a:rPr lang="en-US" sz="1600" dirty="0">
                <a:solidFill>
                  <a:srgbClr val="7F7F7F"/>
                </a:solidFill>
                <a:latin typeface="Arial" pitchFamily="34" charset="0"/>
                <a:cs typeface="Arial" pitchFamily="34" charset="0"/>
              </a:rPr>
              <a:t>backlog of NBAC NCCT content issues</a:t>
            </a:r>
          </a:p>
          <a:p>
            <a:pPr marL="171425" indent="-171425">
              <a:buFont typeface="Arial" pitchFamily="34" charset="0"/>
              <a:buChar char="•"/>
            </a:pPr>
            <a:r>
              <a:rPr lang="en-US" sz="1600" dirty="0">
                <a:solidFill>
                  <a:srgbClr val="7F7F7F"/>
                </a:solidFill>
                <a:latin typeface="Arial" pitchFamily="34" charset="0"/>
                <a:cs typeface="Arial" pitchFamily="34" charset="0"/>
              </a:rPr>
              <a:t>Harmonize when Core components are involved</a:t>
            </a:r>
          </a:p>
          <a:p>
            <a:pPr marL="171425" indent="-171425">
              <a:buFont typeface="Arial" pitchFamily="34" charset="0"/>
              <a:buChar char="•"/>
            </a:pPr>
            <a:r>
              <a:rPr lang="en-US" sz="1600" dirty="0">
                <a:solidFill>
                  <a:srgbClr val="7F7F7F"/>
                </a:solidFill>
                <a:latin typeface="Arial" pitchFamily="34" charset="0"/>
                <a:cs typeface="Arial" pitchFamily="34" charset="0"/>
              </a:rPr>
              <a:t>Assist domains with harmonization and content modeling in collaboration with GTRI</a:t>
            </a:r>
          </a:p>
          <a:p>
            <a:pPr marL="342851" lvl="1" indent="-171425">
              <a:buFont typeface="Arial" pitchFamily="34" charset="0"/>
              <a:buChar char="-"/>
            </a:pPr>
            <a:r>
              <a:rPr lang="en-US" sz="1600" dirty="0">
                <a:solidFill>
                  <a:srgbClr val="7F7F7F"/>
                </a:solidFill>
                <a:latin typeface="Arial" pitchFamily="34" charset="0"/>
                <a:cs typeface="Arial" pitchFamily="34" charset="0"/>
              </a:rPr>
              <a:t>Execute cross-domain harmonization, Core harmonization, and resolve associated NCCT issues as </a:t>
            </a:r>
            <a:r>
              <a:rPr lang="en-US" sz="1600" dirty="0" smtClean="0">
                <a:solidFill>
                  <a:srgbClr val="7F7F7F"/>
                </a:solidFill>
                <a:latin typeface="Arial" pitchFamily="34" charset="0"/>
                <a:cs typeface="Arial" pitchFamily="34" charset="0"/>
              </a:rPr>
              <a:t>needed</a:t>
            </a:r>
            <a:endParaRPr lang="en-US" sz="1600" dirty="0">
              <a:solidFill>
                <a:srgbClr val="7F7F7F"/>
              </a:solidFill>
              <a:latin typeface="Arial" pitchFamily="34" charset="0"/>
              <a:cs typeface="Arial" pitchFamily="34" charset="0"/>
            </a:endParaRPr>
          </a:p>
        </p:txBody>
      </p:sp>
      <p:sp>
        <p:nvSpPr>
          <p:cNvPr id="5" name="Rectangle 4"/>
          <p:cNvSpPr/>
          <p:nvPr/>
        </p:nvSpPr>
        <p:spPr>
          <a:xfrm>
            <a:off x="4913525" y="2083117"/>
            <a:ext cx="4023360" cy="1815868"/>
          </a:xfrm>
          <a:prstGeom prst="rect">
            <a:avLst/>
          </a:prstGeom>
        </p:spPr>
        <p:txBody>
          <a:bodyPr wrap="square" lIns="91427" tIns="45713" rIns="91427" bIns="45713">
            <a:spAutoFit/>
          </a:bodyPr>
          <a:lstStyle/>
          <a:p>
            <a:pPr marL="171425" indent="-171425">
              <a:buFont typeface="Arial" pitchFamily="34" charset="0"/>
              <a:buChar char="•"/>
            </a:pPr>
            <a:r>
              <a:rPr lang="en-US" sz="1600" dirty="0">
                <a:solidFill>
                  <a:srgbClr val="7F7F7F"/>
                </a:solidFill>
                <a:latin typeface="Arial" pitchFamily="34" charset="0"/>
                <a:cs typeface="Arial" pitchFamily="34" charset="0"/>
              </a:rPr>
              <a:t>Review and act on harmonization master list (HML) in NCCT issue #326</a:t>
            </a:r>
          </a:p>
          <a:p>
            <a:pPr marL="171425" indent="-171425">
              <a:buFont typeface="Arial" pitchFamily="34" charset="0"/>
              <a:buChar char="•"/>
            </a:pPr>
            <a:r>
              <a:rPr lang="en-US" sz="1600" dirty="0">
                <a:solidFill>
                  <a:srgbClr val="7F7F7F"/>
                </a:solidFill>
                <a:latin typeface="Arial" pitchFamily="34" charset="0"/>
                <a:cs typeface="Arial" pitchFamily="34" charset="0"/>
              </a:rPr>
              <a:t>Prepare new content and changes XSD or CR format and submit for 3.0</a:t>
            </a:r>
          </a:p>
          <a:p>
            <a:pPr marL="171425" indent="-171425">
              <a:buFont typeface="Arial" pitchFamily="34" charset="0"/>
              <a:buChar char="•"/>
            </a:pPr>
            <a:r>
              <a:rPr lang="en-US" sz="1600" dirty="0">
                <a:solidFill>
                  <a:srgbClr val="7F7F7F"/>
                </a:solidFill>
                <a:latin typeface="Arial" pitchFamily="34" charset="0"/>
                <a:cs typeface="Arial" pitchFamily="34" charset="0"/>
              </a:rPr>
              <a:t>Review </a:t>
            </a:r>
            <a:r>
              <a:rPr lang="en-US" sz="1600" dirty="0" smtClean="0">
                <a:solidFill>
                  <a:srgbClr val="7F7F7F"/>
                </a:solidFill>
                <a:latin typeface="Arial" pitchFamily="34" charset="0"/>
                <a:cs typeface="Arial" pitchFamily="34" charset="0"/>
              </a:rPr>
              <a:t>their </a:t>
            </a:r>
            <a:r>
              <a:rPr lang="en-US" sz="1600" dirty="0">
                <a:solidFill>
                  <a:srgbClr val="7F7F7F"/>
                </a:solidFill>
                <a:latin typeface="Arial" pitchFamily="34" charset="0"/>
                <a:cs typeface="Arial" pitchFamily="34" charset="0"/>
              </a:rPr>
              <a:t>domain intermediate release content (names, definitions, structures, semantics)</a:t>
            </a:r>
          </a:p>
        </p:txBody>
      </p:sp>
      <p:sp>
        <p:nvSpPr>
          <p:cNvPr id="6" name="Rectangle 5"/>
          <p:cNvSpPr/>
          <p:nvPr/>
        </p:nvSpPr>
        <p:spPr>
          <a:xfrm>
            <a:off x="225083" y="1471295"/>
            <a:ext cx="4023360" cy="535622"/>
          </a:xfrm>
          <a:prstGeom prst="rect">
            <a:avLst/>
          </a:prstGeom>
          <a:solidFill>
            <a:srgbClr val="1F497D"/>
          </a:solidFill>
          <a:ln>
            <a:solidFill>
              <a:srgbClr val="1F497D"/>
            </a:solidFill>
          </a:ln>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rtlCol="0" anchor="ctr"/>
          <a:lstStyle/>
          <a:p>
            <a:pPr algn="ctr"/>
            <a:r>
              <a:rPr lang="en-US" sz="1400" b="1" dirty="0" smtClean="0">
                <a:latin typeface="Arial" pitchFamily="34" charset="0"/>
                <a:cs typeface="Arial" pitchFamily="34" charset="0"/>
              </a:rPr>
              <a:t>NBAC </a:t>
            </a:r>
            <a:r>
              <a:rPr lang="en-US" sz="1400" b="1" dirty="0">
                <a:latin typeface="Arial" pitchFamily="34" charset="0"/>
                <a:cs typeface="Arial" pitchFamily="34" charset="0"/>
              </a:rPr>
              <a:t>Responsibilities</a:t>
            </a:r>
          </a:p>
        </p:txBody>
      </p:sp>
      <p:sp>
        <p:nvSpPr>
          <p:cNvPr id="7" name="Rectangle 6"/>
          <p:cNvSpPr/>
          <p:nvPr/>
        </p:nvSpPr>
        <p:spPr>
          <a:xfrm>
            <a:off x="4913523" y="1471295"/>
            <a:ext cx="4023360" cy="535622"/>
          </a:xfrm>
          <a:prstGeom prst="rect">
            <a:avLst/>
          </a:prstGeom>
          <a:solidFill>
            <a:srgbClr val="1F497D"/>
          </a:solidFill>
          <a:ln>
            <a:solidFill>
              <a:srgbClr val="1F497D"/>
            </a:solidFill>
          </a:ln>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rtlCol="0" anchor="ctr"/>
          <a:lstStyle/>
          <a:p>
            <a:pPr algn="ctr"/>
            <a:r>
              <a:rPr lang="en-US" sz="1400" b="1" dirty="0">
                <a:latin typeface="Arial" pitchFamily="34" charset="0"/>
                <a:cs typeface="Arial" pitchFamily="34" charset="0"/>
              </a:rPr>
              <a:t>Domain </a:t>
            </a:r>
            <a:r>
              <a:rPr lang="en-US" sz="1400" b="1" dirty="0" smtClean="0">
                <a:latin typeface="Arial" pitchFamily="34" charset="0"/>
                <a:cs typeface="Arial" pitchFamily="34" charset="0"/>
              </a:rPr>
              <a:t> </a:t>
            </a:r>
            <a:r>
              <a:rPr lang="en-US" sz="1400" b="1" dirty="0">
                <a:latin typeface="Arial" pitchFamily="34" charset="0"/>
                <a:cs typeface="Arial" pitchFamily="34" charset="0"/>
              </a:rPr>
              <a:t>Responsibilities</a:t>
            </a:r>
          </a:p>
        </p:txBody>
      </p:sp>
    </p:spTree>
    <p:extLst>
      <p:ext uri="{BB962C8B-B14F-4D97-AF65-F5344CB8AC3E}">
        <p14:creationId xmlns:p14="http://schemas.microsoft.com/office/powerpoint/2010/main" val="1990182550"/>
      </p:ext>
    </p:extLst>
  </p:cSld>
  <p:clrMapOvr>
    <a:masterClrMapping/>
  </p:clrMapOvr>
  <p:timing>
    <p:tnLst>
      <p:par>
        <p:cTn id="1" dur="indefinite" restart="never" nodeType="tmRoot"/>
      </p:par>
    </p:tnLst>
  </p:timing>
</p:sld>
</file>

<file path=ppt/theme/theme1.xml><?xml version="1.0" encoding="utf-8"?>
<a:theme xmlns:a="http://schemas.openxmlformats.org/drawingml/2006/main" name="NIEM_white">
  <a:themeElements>
    <a:clrScheme name="NEIM">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8DDF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a:spPr>
      <a:bodyPr tIns="91440" anchor="t" anchorCtr="0"/>
      <a:lstStyle>
        <a:defPPr algn="ctr" fontAlgn="auto">
          <a:lnSpc>
            <a:spcPct val="90000"/>
          </a:lnSpc>
          <a:spcBef>
            <a:spcPts val="0"/>
          </a:spcBef>
          <a:spcAft>
            <a:spcPts val="0"/>
          </a:spcAft>
          <a:defRPr sz="2100" b="1" spc="-50" dirty="0" smtClean="0">
            <a:solidFill>
              <a:srgbClr val="304776"/>
            </a:solidFill>
            <a:latin typeface="Arial"/>
            <a:cs typeface="Arial"/>
          </a:defRPr>
        </a:defPPr>
      </a:lstStyle>
      <a:style>
        <a:lnRef idx="1">
          <a:schemeClr val="dk1"/>
        </a:lnRef>
        <a:fillRef idx="2">
          <a:schemeClr val="dk1"/>
        </a:fillRef>
        <a:effectRef idx="1">
          <a:schemeClr val="dk1"/>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NEIM">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8DDF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NIEM_white">
  <a:themeElements>
    <a:clrScheme name="NEIM">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8DDF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rgbClr val="9EB3B6"/>
            </a:gs>
            <a:gs pos="100000">
              <a:schemeClr val="bg1"/>
            </a:gs>
          </a:gsLst>
        </a:gradFill>
        <a:ln>
          <a:solidFill>
            <a:srgbClr val="5C7073"/>
          </a:solidFill>
        </a:ln>
        <a:effectLst>
          <a:innerShdw blurRad="371475" dir="13500000">
            <a:schemeClr val="bg1"/>
          </a:innerShdw>
          <a:reflection stA="30000" endPos="10000" dist="12700" dir="5400000" sy="-100000" algn="bl" rotWithShape="0"/>
        </a:effectLst>
      </a:spPr>
      <a:bodyPr tIns="91440" anchor="t" anchorCtr="0"/>
      <a:lstStyle>
        <a:defPPr algn="ctr" fontAlgn="auto">
          <a:lnSpc>
            <a:spcPct val="90000"/>
          </a:lnSpc>
          <a:spcBef>
            <a:spcPts val="0"/>
          </a:spcBef>
          <a:spcAft>
            <a:spcPts val="0"/>
          </a:spcAft>
          <a:defRPr sz="2100" b="1" spc="-50" dirty="0" smtClean="0">
            <a:solidFill>
              <a:srgbClr val="304776"/>
            </a:solidFill>
            <a:latin typeface="Arial"/>
            <a:cs typeface="Arial"/>
          </a:defRPr>
        </a:defPPr>
      </a:lstStyle>
      <a:style>
        <a:lnRef idx="1">
          <a:schemeClr val="dk1"/>
        </a:lnRef>
        <a:fillRef idx="2">
          <a:schemeClr val="dk1"/>
        </a:fillRef>
        <a:effectRef idx="1">
          <a:schemeClr val="dk1"/>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NIEM_bluegradient.thmx</Template>
  <TotalTime>5586</TotalTime>
  <Words>3490</Words>
  <Application>Microsoft Office PowerPoint</Application>
  <PresentationFormat>On-screen Show (4:3)</PresentationFormat>
  <Paragraphs>553</Paragraphs>
  <Slides>72</Slides>
  <Notes>11</Notes>
  <HiddenSlides>0</HiddenSlides>
  <MMClips>0</MMClips>
  <ScaleCrop>false</ScaleCrop>
  <HeadingPairs>
    <vt:vector size="6" baseType="variant">
      <vt:variant>
        <vt:lpstr>Theme</vt:lpstr>
      </vt:variant>
      <vt:variant>
        <vt:i4>3</vt:i4>
      </vt:variant>
      <vt:variant>
        <vt:lpstr>Embedded OLE Servers</vt:lpstr>
      </vt:variant>
      <vt:variant>
        <vt:i4>4</vt:i4>
      </vt:variant>
      <vt:variant>
        <vt:lpstr>Slide Titles</vt:lpstr>
      </vt:variant>
      <vt:variant>
        <vt:i4>72</vt:i4>
      </vt:variant>
    </vt:vector>
  </HeadingPairs>
  <TitlesOfParts>
    <vt:vector size="79" baseType="lpstr">
      <vt:lpstr>NIEM_white</vt:lpstr>
      <vt:lpstr>Office Theme</vt:lpstr>
      <vt:lpstr>1_NIEM_white</vt:lpstr>
      <vt:lpstr>Photo Editor Photo</vt:lpstr>
      <vt:lpstr>Worksheet</vt:lpstr>
      <vt:lpstr>Visio</vt:lpstr>
      <vt:lpstr>Acrobat Document</vt:lpstr>
      <vt:lpstr>Harmonization Workshop</vt:lpstr>
      <vt:lpstr>agenda</vt:lpstr>
      <vt:lpstr>Welcome &amp; introductions</vt:lpstr>
      <vt:lpstr>Welcome and introductions</vt:lpstr>
      <vt:lpstr>90 day harmonization (Michelle Vidanes)</vt:lpstr>
      <vt:lpstr>What is harmonization?</vt:lpstr>
      <vt:lpstr>Harmonization timeline</vt:lpstr>
      <vt:lpstr>Harmonization process</vt:lpstr>
      <vt:lpstr>Harmonization responsibilities</vt:lpstr>
      <vt:lpstr>15 minute break</vt:lpstr>
      <vt:lpstr>Harmonization best practices</vt:lpstr>
      <vt:lpstr>PowerPoint Presentation</vt:lpstr>
      <vt:lpstr>Forming the Harmonization Group</vt:lpstr>
      <vt:lpstr>Proposed Working Group Structure</vt:lpstr>
      <vt:lpstr>Develop a tracking worksheet</vt:lpstr>
      <vt:lpstr>Develop a Proposed Timeline Roadmap</vt:lpstr>
      <vt:lpstr>Use Magic Draw, Visio or some other tool for Modeling a solution</vt:lpstr>
      <vt:lpstr>Develop a CMT for results</vt:lpstr>
      <vt:lpstr>Q&amp;A</vt:lpstr>
      <vt:lpstr>Domain Harmonization Project International Trade – Maritime - CBRN</vt:lpstr>
      <vt:lpstr>Agenda</vt:lpstr>
      <vt:lpstr>Background</vt:lpstr>
      <vt:lpstr>Project Overview</vt:lpstr>
      <vt:lpstr>Cost &amp; Schedule</vt:lpstr>
      <vt:lpstr>Harmonization Process &amp; Products</vt:lpstr>
      <vt:lpstr>Project Goals</vt:lpstr>
      <vt:lpstr>General Process</vt:lpstr>
      <vt:lpstr>Completion Criteria &amp; Deliverables</vt:lpstr>
      <vt:lpstr>Lessons Learned</vt:lpstr>
      <vt:lpstr>PowerPoint Presentation</vt:lpstr>
      <vt:lpstr>Harmonization Best Practices  (Deborah Brooks)</vt:lpstr>
      <vt:lpstr>NIEM Domain Harmonization Best Practices</vt:lpstr>
      <vt:lpstr>Harmonization tools demo</vt:lpstr>
      <vt:lpstr>OpenII DEmo  (Deborah Brooks)</vt:lpstr>
      <vt:lpstr>OpenII Overview</vt:lpstr>
      <vt:lpstr>Methodology for Identifying Domain Redundancies</vt:lpstr>
      <vt:lpstr>Best Practices - Matching</vt:lpstr>
      <vt:lpstr>Example – Matching (Harmony)</vt:lpstr>
      <vt:lpstr>Best Practices - Discovery</vt:lpstr>
      <vt:lpstr>Example – Discovery (MS-Excel)</vt:lpstr>
      <vt:lpstr>Best Practices - Confirmation</vt:lpstr>
      <vt:lpstr>Example – Confirmation (Harmony)</vt:lpstr>
      <vt:lpstr>Example – Confirmation (Schema Central)</vt:lpstr>
      <vt:lpstr>Best Practices - Documentation</vt:lpstr>
      <vt:lpstr>Example – Documentation </vt:lpstr>
      <vt:lpstr>NIEM Harmonization with NIEM-UML  Cory Casanave, Model Driven Solutions</vt:lpstr>
      <vt:lpstr>Introduction</vt:lpstr>
      <vt:lpstr>Information sharing  People Vs.  bits &amp; bytes</vt:lpstr>
      <vt:lpstr>Information sharing based on NIEM-UML</vt:lpstr>
      <vt:lpstr>UML (unified modeling language) is an OMG standard</vt:lpstr>
      <vt:lpstr>Using niem-uml to model information exchanges</vt:lpstr>
      <vt:lpstr>Using niem-uml to Define new or Revised Reference Models</vt:lpstr>
      <vt:lpstr>NIEM - uml summary</vt:lpstr>
      <vt:lpstr>Strawman Harmonization Methodology (Iterative)</vt:lpstr>
      <vt:lpstr>Example “GANGS” Model Using Magicdraw</vt:lpstr>
      <vt:lpstr>PowerPoint Presentation</vt:lpstr>
      <vt:lpstr>15 minute break</vt:lpstr>
      <vt:lpstr>Community Driven solutions to programmatic Questions   (Brainstorm Activity) </vt:lpstr>
      <vt:lpstr>How can we facilitate constant harmonization?  (Michelle Vidanes)</vt:lpstr>
      <vt:lpstr>How can we harmonize outside of NIEM (external standards organizations ect.)?   (John Sullivan)</vt:lpstr>
      <vt:lpstr>Wrap-up</vt:lpstr>
      <vt:lpstr>Back-Ups</vt:lpstr>
      <vt:lpstr>PowerPoint Presentation</vt:lpstr>
      <vt:lpstr>Conveyance Detail</vt:lpstr>
      <vt:lpstr>Explore to Related Type</vt:lpstr>
      <vt:lpstr>PowerPoint Presentation</vt:lpstr>
      <vt:lpstr>PowerPoint Presentation</vt:lpstr>
      <vt:lpstr>Refactored Model</vt:lpstr>
      <vt:lpstr>Create the XSD &amp; Documentation from the model</vt:lpstr>
      <vt:lpstr>PowerPoint Presentation</vt:lpstr>
      <vt:lpstr>Model driven Process Is:</vt:lpstr>
      <vt:lpstr>PowerPoint Presentation</vt:lpstr>
    </vt:vector>
  </TitlesOfParts>
  <Company>LMD Agency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Krista Wilkins</dc:creator>
  <cp:lastModifiedBy>Taylor, Michael C</cp:lastModifiedBy>
  <cp:revision>456</cp:revision>
  <dcterms:created xsi:type="dcterms:W3CDTF">2011-09-16T18:18:47Z</dcterms:created>
  <dcterms:modified xsi:type="dcterms:W3CDTF">2012-10-22T12:32:26Z</dcterms:modified>
</cp:coreProperties>
</file>